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7" r:id="rId2"/>
    <p:sldId id="376" r:id="rId3"/>
    <p:sldId id="260" r:id="rId4"/>
    <p:sldId id="310" r:id="rId5"/>
    <p:sldId id="313" r:id="rId6"/>
    <p:sldId id="335" r:id="rId7"/>
    <p:sldId id="311" r:id="rId8"/>
    <p:sldId id="312" r:id="rId9"/>
    <p:sldId id="339" r:id="rId10"/>
    <p:sldId id="336" r:id="rId11"/>
    <p:sldId id="328" r:id="rId12"/>
    <p:sldId id="382" r:id="rId13"/>
    <p:sldId id="316" r:id="rId14"/>
    <p:sldId id="383" r:id="rId15"/>
    <p:sldId id="321" r:id="rId16"/>
    <p:sldId id="323" r:id="rId17"/>
    <p:sldId id="423" r:id="rId18"/>
    <p:sldId id="384" r:id="rId19"/>
    <p:sldId id="325" r:id="rId20"/>
    <p:sldId id="326" r:id="rId21"/>
    <p:sldId id="327" r:id="rId22"/>
    <p:sldId id="385" r:id="rId23"/>
    <p:sldId id="364" r:id="rId24"/>
    <p:sldId id="386" r:id="rId25"/>
    <p:sldId id="263" r:id="rId26"/>
    <p:sldId id="387" r:id="rId27"/>
    <p:sldId id="344" r:id="rId28"/>
    <p:sldId id="341" r:id="rId29"/>
    <p:sldId id="345" r:id="rId30"/>
    <p:sldId id="346" r:id="rId31"/>
    <p:sldId id="347" r:id="rId32"/>
    <p:sldId id="348" r:id="rId33"/>
    <p:sldId id="349" r:id="rId34"/>
    <p:sldId id="350" r:id="rId35"/>
    <p:sldId id="351" r:id="rId36"/>
    <p:sldId id="352" r:id="rId37"/>
    <p:sldId id="362" r:id="rId38"/>
    <p:sldId id="361" r:id="rId39"/>
    <p:sldId id="392" r:id="rId40"/>
    <p:sldId id="401" r:id="rId41"/>
    <p:sldId id="402" r:id="rId42"/>
    <p:sldId id="388" r:id="rId43"/>
    <p:sldId id="269" r:id="rId44"/>
    <p:sldId id="357" r:id="rId45"/>
    <p:sldId id="358" r:id="rId46"/>
    <p:sldId id="354" r:id="rId47"/>
    <p:sldId id="353" r:id="rId48"/>
    <p:sldId id="418" r:id="rId49"/>
    <p:sldId id="374" r:id="rId50"/>
    <p:sldId id="375" r:id="rId51"/>
    <p:sldId id="355" r:id="rId52"/>
    <p:sldId id="359" r:id="rId53"/>
    <p:sldId id="360" r:id="rId54"/>
    <p:sldId id="356" r:id="rId55"/>
    <p:sldId id="419" r:id="rId56"/>
    <p:sldId id="422" r:id="rId57"/>
    <p:sldId id="420" r:id="rId58"/>
    <p:sldId id="421" r:id="rId59"/>
    <p:sldId id="389" r:id="rId60"/>
    <p:sldId id="417" r:id="rId61"/>
    <p:sldId id="280" r:id="rId62"/>
    <p:sldId id="394" r:id="rId63"/>
    <p:sldId id="396" r:id="rId64"/>
    <p:sldId id="400" r:id="rId65"/>
    <p:sldId id="407" r:id="rId66"/>
    <p:sldId id="408" r:id="rId67"/>
    <p:sldId id="390" r:id="rId68"/>
    <p:sldId id="292" r:id="rId69"/>
    <p:sldId id="414" r:id="rId70"/>
    <p:sldId id="409" r:id="rId71"/>
    <p:sldId id="415" r:id="rId72"/>
    <p:sldId id="416" r:id="rId73"/>
    <p:sldId id="391" r:id="rId74"/>
    <p:sldId id="363" r:id="rId75"/>
    <p:sldId id="367" r:id="rId76"/>
    <p:sldId id="424" r:id="rId77"/>
    <p:sldId id="370" r:id="rId78"/>
    <p:sldId id="425" r:id="rId79"/>
    <p:sldId id="427" r:id="rId80"/>
    <p:sldId id="369" r:id="rId81"/>
    <p:sldId id="426" r:id="rId82"/>
    <p:sldId id="428" r:id="rId83"/>
    <p:sldId id="371" r:id="rId84"/>
    <p:sldId id="431" r:id="rId85"/>
    <p:sldId id="372" r:id="rId86"/>
    <p:sldId id="430" r:id="rId87"/>
    <p:sldId id="432" r:id="rId88"/>
    <p:sldId id="433" r:id="rId89"/>
    <p:sldId id="434" r:id="rId90"/>
    <p:sldId id="366" r:id="rId9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8" autoAdjust="0"/>
    <p:restoredTop sz="93953" autoAdjust="0"/>
  </p:normalViewPr>
  <p:slideViewPr>
    <p:cSldViewPr>
      <p:cViewPr varScale="1">
        <p:scale>
          <a:sx n="57" d="100"/>
          <a:sy n="57" d="100"/>
        </p:scale>
        <p:origin x="-639" y="-6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336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rinceton\Academics\-%20Spring%202017\FIN580\HW\Project\Ridge%20Regressions\Raw%20Data%20Analaysis\Raw%20Data%20Analysi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Princeton\Academics\-%20Spring%202017\FIN580\HW\Project\Ridge%20Regressions\Raw%20Data%20Analaysis\Raw%20Data%20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AUDUSD</a:t>
            </a:r>
            <a:r>
              <a:rPr lang="en-US" baseline="0"/>
              <a:t> Daily log Volatility</a:t>
            </a:r>
            <a:endParaRPr lang="en-US"/>
          </a:p>
        </c:rich>
      </c:tx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Combined_vol!$V$1</c:f>
              <c:strCache>
                <c:ptCount val="1"/>
                <c:pt idx="0">
                  <c:v>Freq</c:v>
                </c:pt>
              </c:strCache>
            </c:strRef>
          </c:tx>
          <c:marker>
            <c:symbol val="none"/>
          </c:marker>
          <c:cat>
            <c:numRef>
              <c:f>Combined_vol!$U$2:$U$37</c:f>
              <c:numCache>
                <c:formatCode>0.00</c:formatCode>
                <c:ptCount val="36"/>
                <c:pt idx="0">
                  <c:v>-3.0846336719814378</c:v>
                </c:pt>
                <c:pt idx="1">
                  <c:v>-2.9994287578961831</c:v>
                </c:pt>
                <c:pt idx="2">
                  <c:v>-2.9142238438109289</c:v>
                </c:pt>
                <c:pt idx="3">
                  <c:v>-2.8290189297256743</c:v>
                </c:pt>
                <c:pt idx="4">
                  <c:v>-2.74381401564042</c:v>
                </c:pt>
                <c:pt idx="5">
                  <c:v>-2.6586091015551654</c:v>
                </c:pt>
                <c:pt idx="6">
                  <c:v>-2.5734041874699112</c:v>
                </c:pt>
                <c:pt idx="7">
                  <c:v>-2.4881992733846565</c:v>
                </c:pt>
                <c:pt idx="8">
                  <c:v>-2.4029943592994023</c:v>
                </c:pt>
                <c:pt idx="9">
                  <c:v>-2.3177894452141476</c:v>
                </c:pt>
                <c:pt idx="10">
                  <c:v>-2.2325845311288934</c:v>
                </c:pt>
                <c:pt idx="11">
                  <c:v>-2.1473796170436388</c:v>
                </c:pt>
                <c:pt idx="12">
                  <c:v>-2.0621747029583846</c:v>
                </c:pt>
                <c:pt idx="13">
                  <c:v>-1.9769697888731299</c:v>
                </c:pt>
                <c:pt idx="14">
                  <c:v>-1.8917648747878755</c:v>
                </c:pt>
                <c:pt idx="15">
                  <c:v>-1.806559960702621</c:v>
                </c:pt>
                <c:pt idx="16">
                  <c:v>-1.7213550466173666</c:v>
                </c:pt>
                <c:pt idx="17">
                  <c:v>-1.6361501325321122</c:v>
                </c:pt>
                <c:pt idx="18">
                  <c:v>-1.5509452184468577</c:v>
                </c:pt>
                <c:pt idx="19">
                  <c:v>-1.4657403043616033</c:v>
                </c:pt>
                <c:pt idx="20">
                  <c:v>-1.3805353902763489</c:v>
                </c:pt>
                <c:pt idx="21">
                  <c:v>-1.2953304761910944</c:v>
                </c:pt>
                <c:pt idx="22">
                  <c:v>-1.21012556210584</c:v>
                </c:pt>
                <c:pt idx="23">
                  <c:v>-1.1249206480205856</c:v>
                </c:pt>
                <c:pt idx="24">
                  <c:v>-1.0397157339353309</c:v>
                </c:pt>
                <c:pt idx="25">
                  <c:v>-0.95451081985007669</c:v>
                </c:pt>
                <c:pt idx="26">
                  <c:v>-0.86930590576482203</c:v>
                </c:pt>
                <c:pt idx="27">
                  <c:v>-0.78410099167956782</c:v>
                </c:pt>
                <c:pt idx="28">
                  <c:v>-0.69889607759431316</c:v>
                </c:pt>
                <c:pt idx="29">
                  <c:v>-0.61369116350905895</c:v>
                </c:pt>
                <c:pt idx="30">
                  <c:v>-0.52848624942380429</c:v>
                </c:pt>
                <c:pt idx="31">
                  <c:v>-0.44328133533855008</c:v>
                </c:pt>
                <c:pt idx="32">
                  <c:v>-0.35807642125329542</c:v>
                </c:pt>
                <c:pt idx="33">
                  <c:v>-0.27287150716804076</c:v>
                </c:pt>
                <c:pt idx="34">
                  <c:v>-0.18766659308278655</c:v>
                </c:pt>
                <c:pt idx="35">
                  <c:v>-0.10246167899753189</c:v>
                </c:pt>
              </c:numCache>
            </c:numRef>
          </c:cat>
          <c:val>
            <c:numRef>
              <c:f>Combined_vol!$V$2:$V$37</c:f>
              <c:numCache>
                <c:formatCode>General</c:formatCode>
                <c:ptCount val="36"/>
                <c:pt idx="0">
                  <c:v>1</c:v>
                </c:pt>
                <c:pt idx="1">
                  <c:v>2</c:v>
                </c:pt>
                <c:pt idx="2">
                  <c:v>6</c:v>
                </c:pt>
                <c:pt idx="3">
                  <c:v>7</c:v>
                </c:pt>
                <c:pt idx="4">
                  <c:v>22</c:v>
                </c:pt>
                <c:pt idx="5">
                  <c:v>33</c:v>
                </c:pt>
                <c:pt idx="6">
                  <c:v>42</c:v>
                </c:pt>
                <c:pt idx="7">
                  <c:v>52</c:v>
                </c:pt>
                <c:pt idx="8">
                  <c:v>61</c:v>
                </c:pt>
                <c:pt idx="9">
                  <c:v>87</c:v>
                </c:pt>
                <c:pt idx="10">
                  <c:v>97</c:v>
                </c:pt>
                <c:pt idx="11">
                  <c:v>103</c:v>
                </c:pt>
                <c:pt idx="12">
                  <c:v>108</c:v>
                </c:pt>
                <c:pt idx="13">
                  <c:v>117</c:v>
                </c:pt>
                <c:pt idx="14">
                  <c:v>94</c:v>
                </c:pt>
                <c:pt idx="15">
                  <c:v>79</c:v>
                </c:pt>
                <c:pt idx="16">
                  <c:v>70</c:v>
                </c:pt>
                <c:pt idx="17">
                  <c:v>76</c:v>
                </c:pt>
                <c:pt idx="18">
                  <c:v>51</c:v>
                </c:pt>
                <c:pt idx="19">
                  <c:v>32</c:v>
                </c:pt>
                <c:pt idx="20">
                  <c:v>36</c:v>
                </c:pt>
                <c:pt idx="21">
                  <c:v>24</c:v>
                </c:pt>
                <c:pt idx="22">
                  <c:v>26</c:v>
                </c:pt>
                <c:pt idx="23">
                  <c:v>12</c:v>
                </c:pt>
                <c:pt idx="24">
                  <c:v>16</c:v>
                </c:pt>
                <c:pt idx="25">
                  <c:v>8</c:v>
                </c:pt>
                <c:pt idx="26">
                  <c:v>10</c:v>
                </c:pt>
                <c:pt idx="27">
                  <c:v>5</c:v>
                </c:pt>
                <c:pt idx="28">
                  <c:v>4</c:v>
                </c:pt>
                <c:pt idx="29">
                  <c:v>6</c:v>
                </c:pt>
                <c:pt idx="30">
                  <c:v>5</c:v>
                </c:pt>
                <c:pt idx="31">
                  <c:v>3</c:v>
                </c:pt>
                <c:pt idx="32">
                  <c:v>1</c:v>
                </c:pt>
                <c:pt idx="33">
                  <c:v>2</c:v>
                </c:pt>
                <c:pt idx="34">
                  <c:v>0</c:v>
                </c:pt>
                <c:pt idx="35">
                  <c:v>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5810816"/>
        <c:axId val="215812352"/>
      </c:lineChart>
      <c:catAx>
        <c:axId val="215810816"/>
        <c:scaling>
          <c:orientation val="minMax"/>
        </c:scaling>
        <c:delete val="0"/>
        <c:axPos val="b"/>
        <c:numFmt formatCode="0.00" sourceLinked="1"/>
        <c:majorTickMark val="out"/>
        <c:minorTickMark val="none"/>
        <c:tickLblPos val="nextTo"/>
        <c:crossAx val="215812352"/>
        <c:crosses val="autoZero"/>
        <c:auto val="1"/>
        <c:lblAlgn val="ctr"/>
        <c:lblOffset val="100"/>
        <c:noMultiLvlLbl val="0"/>
      </c:catAx>
      <c:valAx>
        <c:axId val="21581235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158108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AUDUSD</a:t>
            </a:r>
            <a:r>
              <a:rPr lang="en-US" baseline="0"/>
              <a:t> Daily Volatility</a:t>
            </a:r>
            <a:endParaRPr lang="en-US"/>
          </a:p>
        </c:rich>
      </c:tx>
      <c:layout>
        <c:manualLayout>
          <c:xMode val="edge"/>
          <c:yMode val="edge"/>
          <c:x val="0.24733333333333332"/>
          <c:y val="2.7777777777777776E-2"/>
        </c:manualLayout>
      </c:layout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Combined_vol!$X$1</c:f>
              <c:strCache>
                <c:ptCount val="1"/>
                <c:pt idx="0">
                  <c:v>Freq</c:v>
                </c:pt>
              </c:strCache>
            </c:strRef>
          </c:tx>
          <c:marker>
            <c:symbol val="none"/>
          </c:marker>
          <c:cat>
            <c:numRef>
              <c:f>Combined_vol!$W$2:$W$37</c:f>
              <c:numCache>
                <c:formatCode>0.00</c:formatCode>
                <c:ptCount val="36"/>
                <c:pt idx="0">
                  <c:v>4.5746789161699199E-2</c:v>
                </c:pt>
                <c:pt idx="1">
                  <c:v>7.1778580580503418E-2</c:v>
                </c:pt>
                <c:pt idx="2">
                  <c:v>9.7810371999307644E-2</c:v>
                </c:pt>
                <c:pt idx="3">
                  <c:v>0.12384216341811186</c:v>
                </c:pt>
                <c:pt idx="4">
                  <c:v>0.14987395483691607</c:v>
                </c:pt>
                <c:pt idx="5">
                  <c:v>0.17590574625572028</c:v>
                </c:pt>
                <c:pt idx="6">
                  <c:v>0.20193753767452452</c:v>
                </c:pt>
                <c:pt idx="7">
                  <c:v>0.22796932909332873</c:v>
                </c:pt>
                <c:pt idx="8">
                  <c:v>0.25400112051213297</c:v>
                </c:pt>
                <c:pt idx="9">
                  <c:v>0.28003291193093716</c:v>
                </c:pt>
                <c:pt idx="10">
                  <c:v>0.3060647033497414</c:v>
                </c:pt>
                <c:pt idx="11">
                  <c:v>0.33209649476854564</c:v>
                </c:pt>
                <c:pt idx="12">
                  <c:v>0.35812828618734988</c:v>
                </c:pt>
                <c:pt idx="13">
                  <c:v>0.38416007760615406</c:v>
                </c:pt>
                <c:pt idx="14">
                  <c:v>0.4101918690249583</c:v>
                </c:pt>
                <c:pt idx="15">
                  <c:v>0.43622366044376248</c:v>
                </c:pt>
                <c:pt idx="16">
                  <c:v>0.46225545186256672</c:v>
                </c:pt>
                <c:pt idx="17">
                  <c:v>0.48828724328137096</c:v>
                </c:pt>
                <c:pt idx="18">
                  <c:v>0.51431903470017515</c:v>
                </c:pt>
                <c:pt idx="19">
                  <c:v>0.54035082611897933</c:v>
                </c:pt>
                <c:pt idx="20">
                  <c:v>0.56638261753778352</c:v>
                </c:pt>
                <c:pt idx="21">
                  <c:v>0.59241440895658781</c:v>
                </c:pt>
                <c:pt idx="22">
                  <c:v>0.618446200375392</c:v>
                </c:pt>
                <c:pt idx="23">
                  <c:v>0.64447799179419618</c:v>
                </c:pt>
                <c:pt idx="24">
                  <c:v>0.67050978321300048</c:v>
                </c:pt>
                <c:pt idx="25">
                  <c:v>0.69654157463180466</c:v>
                </c:pt>
                <c:pt idx="26">
                  <c:v>0.72257336605060885</c:v>
                </c:pt>
                <c:pt idx="27">
                  <c:v>0.74860515746941303</c:v>
                </c:pt>
                <c:pt idx="28">
                  <c:v>0.77463694888821732</c:v>
                </c:pt>
                <c:pt idx="29">
                  <c:v>0.80066874030702151</c:v>
                </c:pt>
                <c:pt idx="30">
                  <c:v>0.82670053172582569</c:v>
                </c:pt>
                <c:pt idx="31">
                  <c:v>0.85273232314462999</c:v>
                </c:pt>
                <c:pt idx="32">
                  <c:v>0.87876411456343417</c:v>
                </c:pt>
                <c:pt idx="33">
                  <c:v>0.90479590598223836</c:v>
                </c:pt>
                <c:pt idx="34">
                  <c:v>0.93082769740104265</c:v>
                </c:pt>
                <c:pt idx="35">
                  <c:v>0.95685948881984684</c:v>
                </c:pt>
              </c:numCache>
            </c:numRef>
          </c:cat>
          <c:val>
            <c:numRef>
              <c:f>Combined_vol!$X$2:$X$37</c:f>
              <c:numCache>
                <c:formatCode>General</c:formatCode>
                <c:ptCount val="36"/>
                <c:pt idx="0">
                  <c:v>1</c:v>
                </c:pt>
                <c:pt idx="1">
                  <c:v>83</c:v>
                </c:pt>
                <c:pt idx="2">
                  <c:v>218</c:v>
                </c:pt>
                <c:pt idx="3">
                  <c:v>281</c:v>
                </c:pt>
                <c:pt idx="4">
                  <c:v>237</c:v>
                </c:pt>
                <c:pt idx="5">
                  <c:v>149</c:v>
                </c:pt>
                <c:pt idx="6">
                  <c:v>116</c:v>
                </c:pt>
                <c:pt idx="7">
                  <c:v>49</c:v>
                </c:pt>
                <c:pt idx="8">
                  <c:v>44</c:v>
                </c:pt>
                <c:pt idx="9">
                  <c:v>30</c:v>
                </c:pt>
                <c:pt idx="10">
                  <c:v>22</c:v>
                </c:pt>
                <c:pt idx="11">
                  <c:v>11</c:v>
                </c:pt>
                <c:pt idx="12">
                  <c:v>14</c:v>
                </c:pt>
                <c:pt idx="13">
                  <c:v>7</c:v>
                </c:pt>
                <c:pt idx="14">
                  <c:v>8</c:v>
                </c:pt>
                <c:pt idx="15">
                  <c:v>5</c:v>
                </c:pt>
                <c:pt idx="16">
                  <c:v>3</c:v>
                </c:pt>
                <c:pt idx="17">
                  <c:v>2</c:v>
                </c:pt>
                <c:pt idx="18">
                  <c:v>2</c:v>
                </c:pt>
                <c:pt idx="19">
                  <c:v>5</c:v>
                </c:pt>
                <c:pt idx="20">
                  <c:v>2</c:v>
                </c:pt>
                <c:pt idx="21">
                  <c:v>3</c:v>
                </c:pt>
                <c:pt idx="22">
                  <c:v>2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1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5828352"/>
        <c:axId val="215829888"/>
      </c:lineChart>
      <c:catAx>
        <c:axId val="215828352"/>
        <c:scaling>
          <c:orientation val="minMax"/>
        </c:scaling>
        <c:delete val="0"/>
        <c:axPos val="b"/>
        <c:numFmt formatCode="0.00" sourceLinked="1"/>
        <c:majorTickMark val="out"/>
        <c:minorTickMark val="none"/>
        <c:tickLblPos val="nextTo"/>
        <c:crossAx val="215829888"/>
        <c:crosses val="autoZero"/>
        <c:auto val="1"/>
        <c:lblAlgn val="ctr"/>
        <c:lblOffset val="100"/>
        <c:noMultiLvlLbl val="0"/>
      </c:catAx>
      <c:valAx>
        <c:axId val="21582988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crossAx val="21582835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C856C-C8E8-4ED6-91C6-194CE89A1EED}" type="datetimeFigureOut">
              <a:rPr lang="en-US" smtClean="0"/>
              <a:t>5/3/2017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4DB991-2D36-4C9E-B465-B6A02304EE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05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DB991-2D36-4C9E-B465-B6A02304EEA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21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DB991-2D36-4C9E-B465-B6A02304EEA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2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0C29A-358F-4E0E-9257-CFAB969E9B12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BAAE4F-EFCA-4E04-B710-A69B5DB90AC1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04E90-B499-41DE-BB47-298034AEE651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1C333-ED2E-409C-93F3-3454D4D84757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D12E0-2C94-4148-81F5-4F591A275B4B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099D1-9E80-4B68-BB46-D8740AE6EF3F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EB64-0AFD-4A4A-8633-09FA583051D8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6C3D5-464D-4EF5-9943-F1C79A03A6A0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FE73A-82D8-4CE5-AEC3-15BFC3DCF93D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EC5D1-542A-4EC9-A16D-7D934A5BCA51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6A753-873E-4437-A8A7-24FE1AF186CB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8DF33-43B1-4229-88D5-F94816F685A3}" type="datetime1">
              <a:rPr lang="zh-CN" altLang="en-US" smtClean="0"/>
              <a:t>2017/5/3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hyperlink" Target="Linear%20Regression%20MSE%20against%20n%20for%20all.pptx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NOKUSD%20RR(7)%20regressors,%20intercept%20and%20SE_warmup=300_varying%20lambda.pptx" TargetMode="External"/><Relationship Id="rId3" Type="http://schemas.openxmlformats.org/officeDocument/2006/relationships/hyperlink" Target="CADUSD%20RR(7)%20regressors,%20intercept%20and%20SE_warmup=300_varying%20lambda.pptx" TargetMode="External"/><Relationship Id="rId7" Type="http://schemas.openxmlformats.org/officeDocument/2006/relationships/hyperlink" Target="NZDUSD%20RR(10)%20regressors,%20intercept%20and%20SE_warmup=300_varying%20lambda.pptx" TargetMode="External"/><Relationship Id="rId2" Type="http://schemas.openxmlformats.org/officeDocument/2006/relationships/hyperlink" Target="AUDUSD%20RR(9)%20regressors,%20intercept%20and%20SE_warmup=300_varying%20lambda.ppt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GBPUSD%20RR(7)%20regressors,%20intercept%20and%20SE_warmup=300_varying%20lambda.pptx" TargetMode="External"/><Relationship Id="rId5" Type="http://schemas.openxmlformats.org/officeDocument/2006/relationships/hyperlink" Target="EURUSD%20RR(7)%20regressors,%20intercept%20and%20SE_warmup=300_varying%20lambda.pptx" TargetMode="External"/><Relationship Id="rId4" Type="http://schemas.openxmlformats.org/officeDocument/2006/relationships/hyperlink" Target="CHFUSD%20RR(7)%20regressors,%20intercept%20and%20SE_warmup=300_varying%20lambda.pptx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1124744"/>
            <a:ext cx="8458200" cy="2694161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FIN 580 </a:t>
            </a:r>
            <a:r>
              <a:rPr lang="en-US" altLang="zh-CN" sz="4000" dirty="0" smtClean="0"/>
              <a:t>Project Presentation</a:t>
            </a:r>
            <a:br>
              <a:rPr lang="en-US" altLang="zh-CN" sz="4000" dirty="0" smtClean="0"/>
            </a:br>
            <a:r>
              <a:rPr lang="en-US" altLang="zh-CN" sz="4000" dirty="0" smtClean="0"/>
              <a:t/>
            </a:r>
            <a:br>
              <a:rPr lang="en-US" altLang="zh-CN" sz="4000" dirty="0" smtClean="0"/>
            </a:br>
            <a:r>
              <a:rPr lang="en-US" sz="3100" b="1" dirty="0"/>
              <a:t> </a:t>
            </a:r>
            <a:r>
              <a:rPr lang="en-US" sz="3100" dirty="0"/>
              <a:t>Comparing Ridge Regression Models 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>– Ridge </a:t>
            </a:r>
            <a:r>
              <a:rPr lang="en-US" sz="3100" dirty="0"/>
              <a:t>Regression,  Bayesian Ridge Regression </a:t>
            </a: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100" dirty="0" smtClean="0"/>
              <a:t>and </a:t>
            </a:r>
            <a:r>
              <a:rPr lang="en-US" sz="3100" dirty="0"/>
              <a:t>Kernel Ridge Regression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556720"/>
            <a:ext cx="6400800" cy="1752600"/>
          </a:xfrm>
        </p:spPr>
        <p:txBody>
          <a:bodyPr>
            <a:normAutofit/>
          </a:bodyPr>
          <a:lstStyle/>
          <a:p>
            <a:r>
              <a:rPr lang="en-US" sz="2000" dirty="0" err="1"/>
              <a:t>Yaojun</a:t>
            </a:r>
            <a:r>
              <a:rPr lang="en-US" sz="2000" dirty="0"/>
              <a:t> Yu</a:t>
            </a:r>
          </a:p>
          <a:p>
            <a:r>
              <a:rPr lang="en-US" sz="2000" dirty="0" smtClean="0"/>
              <a:t>Emanuel </a:t>
            </a:r>
            <a:r>
              <a:rPr lang="en-US" sz="2000" dirty="0" err="1" smtClean="0"/>
              <a:t>Scoullos</a:t>
            </a:r>
            <a:endParaRPr lang="en-US" sz="2000" dirty="0" smtClean="0"/>
          </a:p>
          <a:p>
            <a:r>
              <a:rPr lang="en-US" sz="2000" dirty="0" smtClean="0"/>
              <a:t>May 2017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6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Training &amp; Test Samples	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988840"/>
            <a:ext cx="8136904" cy="363326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b="1" dirty="0" smtClean="0"/>
              <a:t>Training sample: </a:t>
            </a:r>
          </a:p>
          <a:p>
            <a:pPr lvl="1"/>
            <a:r>
              <a:rPr lang="en-US" sz="3200" dirty="0" smtClean="0"/>
              <a:t>the </a:t>
            </a:r>
            <a:r>
              <a:rPr lang="en-US" sz="3200" dirty="0"/>
              <a:t>first 3.5 years (until October 31</a:t>
            </a:r>
            <a:r>
              <a:rPr lang="en-US" sz="3200" baseline="30000" dirty="0"/>
              <a:t>st</a:t>
            </a:r>
            <a:r>
              <a:rPr lang="en-US" sz="3200" dirty="0"/>
              <a:t> 2011) </a:t>
            </a:r>
            <a:endParaRPr lang="en-US" sz="3200" dirty="0" smtClean="0"/>
          </a:p>
          <a:p>
            <a:pPr lvl="1"/>
            <a:r>
              <a:rPr lang="en-US" sz="3200" dirty="0" smtClean="0"/>
              <a:t>Around 910 data</a:t>
            </a:r>
          </a:p>
          <a:p>
            <a:pPr lvl="0"/>
            <a:endParaRPr lang="en-US" dirty="0" smtClean="0"/>
          </a:p>
          <a:p>
            <a:pPr lvl="0"/>
            <a:r>
              <a:rPr lang="en-US" b="1" dirty="0" smtClean="0"/>
              <a:t>Test sample: </a:t>
            </a:r>
          </a:p>
          <a:p>
            <a:pPr lvl="1"/>
            <a:r>
              <a:rPr lang="en-US" sz="3200" dirty="0" smtClean="0"/>
              <a:t>the </a:t>
            </a:r>
            <a:r>
              <a:rPr lang="en-US" sz="3200" dirty="0"/>
              <a:t>last 1.5 years (since November 1</a:t>
            </a:r>
            <a:r>
              <a:rPr lang="en-US" sz="3200" baseline="30000" dirty="0"/>
              <a:t>st</a:t>
            </a:r>
            <a:r>
              <a:rPr lang="en-US" sz="3200" dirty="0"/>
              <a:t> 2011</a:t>
            </a:r>
            <a:r>
              <a:rPr lang="en-US" sz="3200" dirty="0" smtClean="0"/>
              <a:t>)</a:t>
            </a:r>
          </a:p>
          <a:p>
            <a:pPr lvl="1"/>
            <a:r>
              <a:rPr lang="en-US" sz="3200" dirty="0"/>
              <a:t>Around </a:t>
            </a:r>
            <a:r>
              <a:rPr lang="en-US" sz="3200" dirty="0" smtClean="0"/>
              <a:t>390 data</a:t>
            </a:r>
            <a:endParaRPr 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919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Performance </a:t>
            </a:r>
            <a:r>
              <a:rPr lang="en-US" b="1" dirty="0" smtClean="0"/>
              <a:t>Measurement</a:t>
            </a:r>
            <a:endParaRPr 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262" y="2132856"/>
            <a:ext cx="7472779" cy="297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3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b="1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Results of Prediction </a:t>
            </a:r>
            <a:r>
              <a:rPr lang="en-US" sz="2000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22881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363272" cy="864096"/>
          </a:xfrm>
        </p:spPr>
        <p:txBody>
          <a:bodyPr>
            <a:normAutofit/>
          </a:bodyPr>
          <a:lstStyle/>
          <a:p>
            <a:pPr lvl="0"/>
            <a:r>
              <a:rPr lang="en-US" sz="3000" b="1" dirty="0" smtClean="0"/>
              <a:t>Research Model 1: </a:t>
            </a:r>
            <a:r>
              <a:rPr lang="en-US" sz="3000" b="1" dirty="0"/>
              <a:t>Ridge </a:t>
            </a:r>
            <a:r>
              <a:rPr lang="en-US" sz="3000" b="1" dirty="0" smtClean="0"/>
              <a:t>Regression</a:t>
            </a:r>
            <a:r>
              <a:rPr lang="en-US" sz="3000" dirty="0"/>
              <a:t> </a:t>
            </a:r>
            <a:r>
              <a:rPr lang="en-US" sz="3000" b="1" dirty="0" smtClean="0"/>
              <a:t>Model</a:t>
            </a:r>
            <a:endParaRPr lang="en-US" sz="3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530506" y="908720"/>
                <a:ext cx="8229600" cy="5530626"/>
              </a:xfrm>
            </p:spPr>
            <p:txBody>
              <a:bodyPr>
                <a:noAutofit/>
              </a:bodyPr>
              <a:lstStyle/>
              <a:p>
                <a:pPr marL="0" lvl="0" indent="0" algn="ctr">
                  <a:spcAft>
                    <a:spcPts val="1200"/>
                  </a:spcAft>
                  <a:buNone/>
                </a:pPr>
                <a:r>
                  <a:rPr lang="en-US" sz="2400" b="1" dirty="0"/>
                  <a:t>Ridge regression: linear least squares with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/>
                      </a:rPr>
                      <m:t>𝓵</m:t>
                    </m:r>
                    <m:r>
                      <a:rPr lang="en-US" sz="2400" b="1" i="1">
                        <a:latin typeface="Cambria Math"/>
                      </a:rPr>
                      <m:t>𝟐</m:t>
                    </m:r>
                  </m:oMath>
                </a14:m>
                <a:r>
                  <a:rPr lang="en-US" sz="2400" b="1" dirty="0"/>
                  <a:t>-penalty</a:t>
                </a:r>
              </a:p>
              <a:p>
                <a:pPr lvl="0"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1800" dirty="0" smtClean="0"/>
                  <a:t>Impose the ridge constraint on linear regression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18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18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1800" dirty="0" smtClean="0"/>
              </a:p>
              <a:p>
                <a:pPr lvl="0">
                  <a:spcAft>
                    <a:spcPts val="1200"/>
                  </a:spcAft>
                </a:pPr>
                <a:r>
                  <a:rPr lang="en-US" sz="1800" dirty="0" smtClean="0"/>
                  <a:t>Write </a:t>
                </a:r>
                <a:r>
                  <a:rPr lang="en-US" sz="1800" dirty="0"/>
                  <a:t>the ridge constraint as the </a:t>
                </a:r>
                <a:r>
                  <a:rPr lang="en-US" sz="1800" b="1" i="1" dirty="0" smtClean="0"/>
                  <a:t>penalized </a:t>
                </a:r>
                <a:r>
                  <a:rPr lang="en-US" sz="1800" b="1" i="1" dirty="0"/>
                  <a:t>residual sum of squares (PRSS</a:t>
                </a:r>
                <a:r>
                  <a:rPr lang="en-US" sz="1800" b="1" i="1" dirty="0" smtClean="0"/>
                  <a:t>)</a:t>
                </a:r>
                <a:r>
                  <a:rPr lang="en-US" sz="1800" dirty="0" smtClean="0"/>
                  <a:t>:</a:t>
                </a:r>
              </a:p>
              <a:p>
                <a:pPr lvl="0"/>
                <a:endParaRPr lang="en-US" sz="1800" dirty="0"/>
              </a:p>
              <a:p>
                <a:pPr lvl="0"/>
                <a:endParaRPr lang="en-US" sz="1800" dirty="0" smtClean="0"/>
              </a:p>
              <a:p>
                <a:pPr lvl="0"/>
                <a:endParaRPr lang="en-US" sz="1800" dirty="0"/>
              </a:p>
              <a:p>
                <a:pPr lvl="0"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1800" dirty="0" smtClean="0"/>
                  <a:t>The </a:t>
                </a:r>
                <a:r>
                  <a:rPr lang="en-US" sz="1800" dirty="0"/>
                  <a:t>solution 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>
                        <a:latin typeface="Cambria Math"/>
                      </a:rPr>
                      <m:t>PRSS</m:t>
                    </m:r>
                    <m:sSub>
                      <m:sSubPr>
                        <m:ctrlPr>
                          <a:rPr lang="en-US" sz="1800" i="1">
                            <a:latin typeface="Cambria Math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8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1800">
                                <a:latin typeface="Cambria Math"/>
                              </a:rPr>
                              <m:t>β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/>
                          </a:rPr>
                          <m:t>𝓁</m:t>
                        </m:r>
                        <m:r>
                          <a:rPr lang="en-US" sz="1800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dirty="0"/>
                  <a:t> is now seen to be: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1" i="1">
                              <a:latin typeface="Cambria Math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1800" b="1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1800" b="1" i="1">
                                  <a:latin typeface="Cambria Math"/>
                                </a:rPr>
                                <m:t>𝜷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US" sz="1800">
                              <a:latin typeface="Cambria Math"/>
                            </a:rPr>
                            <m:t>λ</m:t>
                          </m:r>
                        </m:sub>
                        <m:sup>
                          <m:r>
                            <a:rPr lang="en-US" sz="1800" i="1">
                              <a:latin typeface="Cambria Math"/>
                            </a:rPr>
                            <m:t>𝑟𝑖𝑑𝑔𝑒</m:t>
                          </m:r>
                        </m:sup>
                      </m:sSubSup>
                      <m:r>
                        <a:rPr lang="en-US" sz="1800" b="1" i="1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1800" b="1" i="1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1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800" b="1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>
                                      <a:latin typeface="Cambria Math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sz="1800" b="1" i="1">
                                      <a:latin typeface="Cambria Math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sz="1800" b="1" i="1">
                                  <a:latin typeface="Cambria Math"/>
                                </a:rPr>
                                <m:t>𝑿</m:t>
                              </m:r>
                              <m:r>
                                <a:rPr lang="en-US" sz="1800" b="1" i="1">
                                  <a:latin typeface="Cambria Math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sz="1800">
                                  <a:latin typeface="Cambria Math"/>
                                </a:rPr>
                                <m:t>λ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/>
                                    </a:rPr>
                                    <m:t>𝐈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800">
                                      <a:latin typeface="Cambria Math"/>
                                    </a:rPr>
                                    <m:t>p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1800" b="1" i="1">
                              <a:latin typeface="Cambria Math"/>
                            </a:rPr>
                            <m:t>−</m:t>
                          </m:r>
                          <m:r>
                            <a:rPr lang="en-US" sz="1800" b="1" i="1">
                              <a:latin typeface="Cambria Math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US" sz="1800" b="1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1800" b="1" i="1">
                              <a:latin typeface="Cambria Math"/>
                            </a:rPr>
                            <m:t>𝑿</m:t>
                          </m:r>
                        </m:e>
                        <m:sup>
                          <m:r>
                            <a:rPr lang="en-US" sz="1800" b="1" i="1">
                              <a:latin typeface="Cambria Math"/>
                            </a:rPr>
                            <m:t>𝑻</m:t>
                          </m:r>
                        </m:sup>
                      </m:sSup>
                      <m:r>
                        <a:rPr lang="en-US" sz="1800" b="1" i="1">
                          <a:latin typeface="Cambria Math"/>
                        </a:rPr>
                        <m:t>𝒚</m:t>
                      </m:r>
                    </m:oMath>
                  </m:oMathPara>
                </a14:m>
                <a:endParaRPr lang="en-US" sz="1800" dirty="0"/>
              </a:p>
              <a:p>
                <a:pPr marL="0" indent="0" algn="ctr">
                  <a:buNone/>
                </a:pPr>
                <a:r>
                  <a:rPr lang="en-US" sz="1800" dirty="0"/>
                  <a:t>where</a:t>
                </a:r>
                <a:r>
                  <a:rPr lang="en-US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/>
                          </a:rPr>
                          <m:t>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1800">
                            <a:latin typeface="Cambria Math"/>
                          </a:rPr>
                          <m:t>P</m:t>
                        </m:r>
                      </m:sub>
                    </m:sSub>
                  </m:oMath>
                </a14:m>
                <a:r>
                  <a:rPr lang="en-US" sz="1800" i="1" dirty="0"/>
                  <a:t> </a:t>
                </a:r>
                <a:r>
                  <a:rPr lang="en-US" sz="1800" dirty="0"/>
                  <a:t>is p-dimensional identity matrix</a:t>
                </a:r>
              </a:p>
              <a:p>
                <a:pPr lvl="0">
                  <a:spcBef>
                    <a:spcPts val="1800"/>
                  </a:spcBef>
                  <a:spcAft>
                    <a:spcPts val="1200"/>
                  </a:spcAft>
                </a:pPr>
                <a:r>
                  <a:rPr lang="en-US" sz="1800" dirty="0"/>
                  <a:t> Solution is indexed by the </a:t>
                </a:r>
                <a:r>
                  <a:rPr lang="en-US" sz="1800" dirty="0" smtClean="0"/>
                  <a:t>hyper parameter λ to be tuned</a:t>
                </a:r>
                <a:endParaRPr lang="en-US" sz="1800" dirty="0"/>
              </a:p>
              <a:p>
                <a:pPr lvl="0"/>
                <a:endParaRPr lang="en-US" sz="1800" dirty="0"/>
              </a:p>
              <a:p>
                <a:pPr lvl="0"/>
                <a:endParaRPr lang="en-US" sz="1800" dirty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1800" dirty="0" smtClean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0506" y="908720"/>
                <a:ext cx="8229600" cy="5530626"/>
              </a:xfrm>
              <a:blipFill rotWithShape="1">
                <a:blip r:embed="rId2"/>
                <a:stretch>
                  <a:fillRect l="-444" t="-882" b="-39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916832"/>
            <a:ext cx="4611108" cy="1263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573580"/>
            <a:ext cx="4392488" cy="1223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6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b="1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Results of Prediction </a:t>
            </a:r>
            <a:r>
              <a:rPr lang="en-US" sz="2000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223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363272" cy="1066130"/>
          </a:xfrm>
        </p:spPr>
        <p:txBody>
          <a:bodyPr>
            <a:normAutofit/>
          </a:bodyPr>
          <a:lstStyle/>
          <a:p>
            <a:pPr lvl="0"/>
            <a:r>
              <a:rPr lang="en-US" sz="2800" b="1" dirty="0" smtClean="0"/>
              <a:t>Research Model 2: </a:t>
            </a:r>
            <a:r>
              <a:rPr lang="en-US" sz="2800" b="1" dirty="0"/>
              <a:t>Bayesian </a:t>
            </a:r>
            <a:r>
              <a:rPr lang="en-US" sz="2800" b="1" dirty="0" smtClean="0"/>
              <a:t>Ridge Regression</a:t>
            </a:r>
            <a:r>
              <a:rPr lang="en-US" sz="2800" dirty="0" smtClean="0"/>
              <a:t> </a:t>
            </a:r>
            <a:r>
              <a:rPr lang="en-US" sz="2800" b="1" dirty="0" smtClean="0"/>
              <a:t>Model</a:t>
            </a: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611560" y="1196752"/>
                <a:ext cx="7943040" cy="5530626"/>
              </a:xfrm>
            </p:spPr>
            <p:txBody>
              <a:bodyPr>
                <a:noAutofit/>
              </a:bodyPr>
              <a:lstStyle/>
              <a:p>
                <a:pPr marL="0" lvl="0" indent="0" algn="ctr">
                  <a:spcAft>
                    <a:spcPts val="1200"/>
                  </a:spcAft>
                  <a:buNone/>
                </a:pPr>
                <a:r>
                  <a:rPr lang="en-US" sz="2400" b="1" dirty="0" smtClean="0"/>
                  <a:t>Basic Ideas </a:t>
                </a:r>
                <a:r>
                  <a:rPr lang="en-US" sz="2400" b="1" dirty="0"/>
                  <a:t>of Bayesian </a:t>
                </a:r>
                <a:r>
                  <a:rPr lang="en-US" sz="2400" b="1" dirty="0" smtClean="0"/>
                  <a:t>Regression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 smtClean="0"/>
                  <a:t>Bayesian </a:t>
                </a:r>
                <a:r>
                  <a:rPr lang="en-US" sz="2000" dirty="0"/>
                  <a:t>regression </a:t>
                </a:r>
                <a:r>
                  <a:rPr lang="en-US" sz="2000" dirty="0" smtClean="0"/>
                  <a:t>techniques </a:t>
                </a:r>
                <a:r>
                  <a:rPr lang="en-US" sz="2000" b="1" dirty="0" smtClean="0"/>
                  <a:t>introduce </a:t>
                </a:r>
                <a:r>
                  <a:rPr lang="en-US" sz="2000" b="1" dirty="0"/>
                  <a:t>uninformative priors</a:t>
                </a:r>
                <a:r>
                  <a:rPr lang="en-US" sz="2000" dirty="0"/>
                  <a:t> over the </a:t>
                </a:r>
                <a:r>
                  <a:rPr lang="en-US" sz="2000" b="1" dirty="0" smtClean="0"/>
                  <a:t>hyper-parameters</a:t>
                </a:r>
                <a:r>
                  <a:rPr lang="en-US" sz="2000" dirty="0" smtClean="0"/>
                  <a:t> </a:t>
                </a:r>
                <a:r>
                  <a:rPr lang="en-US" sz="2000" dirty="0"/>
                  <a:t>of the model.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sz="2000" dirty="0" smtClean="0"/>
                  <a:t>To </a:t>
                </a:r>
                <a:r>
                  <a:rPr lang="en-US" sz="2000" dirty="0"/>
                  <a:t>obtain a full probabilistic model, the output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𝒚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is assumed to be </a:t>
                </a:r>
                <a:r>
                  <a:rPr lang="en-US" sz="2000" dirty="0" smtClean="0"/>
                  <a:t>normally distributed </a:t>
                </a:r>
                <a:r>
                  <a:rPr lang="en-US" sz="2000" dirty="0"/>
                  <a:t>around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 </m:t>
                    </m:r>
                    <m:r>
                      <a:rPr lang="en-US" sz="2000" b="1" i="1">
                        <a:latin typeface="Cambria Math"/>
                      </a:rPr>
                      <m:t>𝑿</m:t>
                    </m:r>
                    <m:r>
                      <a:rPr lang="en-US" sz="2000" b="1" i="1">
                        <a:latin typeface="Cambria Math"/>
                      </a:rPr>
                      <m:t>𝝎</m:t>
                    </m:r>
                  </m:oMath>
                </a14:m>
                <a:r>
                  <a:rPr lang="en-US" sz="2000" dirty="0"/>
                  <a:t>: 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 smtClean="0"/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US" sz="2000" dirty="0" smtClean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196752"/>
                <a:ext cx="7943040" cy="5530626"/>
              </a:xfrm>
              <a:blipFill rotWithShape="1">
                <a:blip r:embed="rId2"/>
                <a:stretch>
                  <a:fillRect l="-614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08" y="4005064"/>
            <a:ext cx="7573092" cy="796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105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363272" cy="1066130"/>
          </a:xfrm>
        </p:spPr>
        <p:txBody>
          <a:bodyPr>
            <a:normAutofit/>
          </a:bodyPr>
          <a:lstStyle/>
          <a:p>
            <a:pPr lvl="0"/>
            <a:r>
              <a:rPr lang="en-US" sz="2800" b="1" dirty="0" smtClean="0"/>
              <a:t>Research Model 2: </a:t>
            </a:r>
            <a:r>
              <a:rPr lang="en-US" sz="2800" b="1" dirty="0"/>
              <a:t>Bayesian </a:t>
            </a:r>
            <a:r>
              <a:rPr lang="en-US" sz="2800" b="1" dirty="0" smtClean="0"/>
              <a:t>Ridge Regression</a:t>
            </a:r>
            <a:r>
              <a:rPr lang="en-US" sz="2800" dirty="0" smtClean="0"/>
              <a:t> </a:t>
            </a:r>
            <a:r>
              <a:rPr lang="en-US" sz="2800" b="1" dirty="0" smtClean="0"/>
              <a:t>Model</a:t>
            </a: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17923" y="1268760"/>
            <a:ext cx="7211144" cy="5328592"/>
          </a:xfrm>
        </p:spPr>
        <p:txBody>
          <a:bodyPr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2400" b="1" dirty="0" smtClean="0"/>
              <a:t>Basic Ideas </a:t>
            </a:r>
            <a:r>
              <a:rPr lang="en-US" sz="2400" b="1" dirty="0"/>
              <a:t>of Bayesian Ridge </a:t>
            </a:r>
            <a:r>
              <a:rPr lang="en-US" sz="2400" b="1" dirty="0" smtClean="0"/>
              <a:t>Regression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 smtClean="0"/>
              <a:t>Spherical Gaussian</a:t>
            </a:r>
            <a:endParaRPr lang="en-US" sz="1800" b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161572"/>
            <a:ext cx="77247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1670899" y="4437112"/>
            <a:ext cx="4752528" cy="2555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9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363272" cy="1066130"/>
          </a:xfrm>
        </p:spPr>
        <p:txBody>
          <a:bodyPr>
            <a:normAutofit/>
          </a:bodyPr>
          <a:lstStyle/>
          <a:p>
            <a:pPr lvl="0"/>
            <a:r>
              <a:rPr lang="en-US" sz="2800" b="1" dirty="0" smtClean="0"/>
              <a:t>Research Model 2: </a:t>
            </a:r>
            <a:r>
              <a:rPr lang="en-US" sz="2800" b="1" dirty="0"/>
              <a:t>Bayesian </a:t>
            </a:r>
            <a:r>
              <a:rPr lang="en-US" sz="2800" b="1" dirty="0" smtClean="0"/>
              <a:t>Ridge Regression</a:t>
            </a:r>
            <a:r>
              <a:rPr lang="en-US" sz="2800" dirty="0" smtClean="0"/>
              <a:t> </a:t>
            </a:r>
            <a:r>
              <a:rPr lang="en-US" sz="2800" b="1" dirty="0" smtClean="0"/>
              <a:t>Model</a:t>
            </a: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17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917923" y="1268760"/>
            <a:ext cx="7211144" cy="5328592"/>
          </a:xfrm>
        </p:spPr>
        <p:txBody>
          <a:bodyPr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2400" b="1" dirty="0" smtClean="0"/>
              <a:t>Basic Ideas </a:t>
            </a:r>
            <a:r>
              <a:rPr lang="en-US" sz="2400" b="1" dirty="0"/>
              <a:t>of Bayesian Ridge </a:t>
            </a:r>
            <a:r>
              <a:rPr lang="en-US" sz="2400" b="1" dirty="0" smtClean="0"/>
              <a:t>Regression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 smtClean="0"/>
              <a:t>The </a:t>
            </a:r>
            <a:r>
              <a:rPr lang="en-US" sz="2000" dirty="0"/>
              <a:t>prior for the parameter </a:t>
            </a:r>
            <a:r>
              <a:rPr lang="en-US" sz="2000" dirty="0" smtClean="0"/>
              <a:t>of</a:t>
            </a:r>
            <a:r>
              <a:rPr lang="en-US" sz="2000" dirty="0"/>
              <a:t> Bayesian Ridge Regression</a:t>
            </a:r>
            <a:r>
              <a:rPr lang="en-US" sz="2000" dirty="0" smtClean="0"/>
              <a:t> </a:t>
            </a:r>
            <a:r>
              <a:rPr lang="en-US" sz="2000" dirty="0"/>
              <a:t> is given by a spherical Gaussian</a:t>
            </a:r>
            <a:r>
              <a:rPr lang="en-US" sz="2000" dirty="0" smtClean="0"/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Bayesian Ridge Regression is more robust to ill-posed problem.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Compared </a:t>
            </a:r>
            <a:r>
              <a:rPr lang="en-US" sz="2000" dirty="0" smtClean="0"/>
              <a:t>with the </a:t>
            </a:r>
            <a:r>
              <a:rPr lang="en-US" sz="2000" dirty="0"/>
              <a:t>OLS estimator, the coefficient weights of </a:t>
            </a:r>
            <a:r>
              <a:rPr lang="en-US" sz="2000" i="1" dirty="0"/>
              <a:t>Bayesian ridge regression </a:t>
            </a:r>
            <a:r>
              <a:rPr lang="en-US" sz="2000" dirty="0" smtClean="0"/>
              <a:t>are </a:t>
            </a:r>
            <a:r>
              <a:rPr lang="en-US" sz="2000" dirty="0"/>
              <a:t>slightly shifted toward zeros, which stabilizes them.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The estimation of the model is done by iteratively maximizing the marginal log-likelihood of the observations.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endParaRPr lang="en-US" sz="200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2" y="2636912"/>
            <a:ext cx="3071345" cy="66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629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b="1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Results of Prediction </a:t>
            </a:r>
            <a:r>
              <a:rPr lang="en-US" sz="2000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6223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363272" cy="1066130"/>
          </a:xfrm>
        </p:spPr>
        <p:txBody>
          <a:bodyPr>
            <a:normAutofit/>
          </a:bodyPr>
          <a:lstStyle/>
          <a:p>
            <a:pPr lvl="0"/>
            <a:r>
              <a:rPr lang="en-US" sz="2800" b="1" dirty="0" smtClean="0"/>
              <a:t>Research Model 3: </a:t>
            </a:r>
            <a:r>
              <a:rPr lang="en-US" sz="2800" b="1" dirty="0"/>
              <a:t>Kernel </a:t>
            </a:r>
            <a:r>
              <a:rPr lang="en-US" sz="2800" b="1" dirty="0" smtClean="0"/>
              <a:t>Ridge Regression</a:t>
            </a:r>
            <a:r>
              <a:rPr lang="en-US" sz="2800" dirty="0" smtClean="0"/>
              <a:t> </a:t>
            </a:r>
            <a:r>
              <a:rPr lang="en-US" sz="2800" b="1" dirty="0" smtClean="0"/>
              <a:t>Model</a:t>
            </a: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19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683568" y="1052736"/>
                <a:ext cx="7848872" cy="5530626"/>
              </a:xfrm>
            </p:spPr>
            <p:txBody>
              <a:bodyPr>
                <a:noAutofit/>
              </a:bodyPr>
              <a:lstStyle/>
              <a:p>
                <a:pPr marL="0" lvl="0" indent="0" algn="ctr">
                  <a:spcAft>
                    <a:spcPts val="1200"/>
                  </a:spcAft>
                  <a:buNone/>
                </a:pPr>
                <a:r>
                  <a:rPr lang="en-US" sz="2400" b="1" dirty="0" smtClean="0"/>
                  <a:t>Basic Ideas </a:t>
                </a:r>
                <a:r>
                  <a:rPr lang="en-US" sz="2400" b="1" dirty="0"/>
                  <a:t>of Kernel </a:t>
                </a:r>
                <a:r>
                  <a:rPr lang="en-US" sz="2400" b="1" dirty="0" smtClean="0"/>
                  <a:t>Ridge Regression</a:t>
                </a:r>
              </a:p>
              <a:p>
                <a:endParaRPr lang="en-US" sz="2000" b="1" dirty="0" smtClean="0"/>
              </a:p>
              <a:p>
                <a:pPr>
                  <a:lnSpc>
                    <a:spcPts val="35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b="1" dirty="0" smtClean="0"/>
                  <a:t>Kernel </a:t>
                </a:r>
                <a:r>
                  <a:rPr lang="en-US" sz="2000" b="1" dirty="0"/>
                  <a:t>ridge </a:t>
                </a:r>
                <a:r>
                  <a:rPr lang="en-US" sz="2000" b="1" dirty="0" smtClean="0"/>
                  <a:t>regression (KRR) </a:t>
                </a:r>
                <a:r>
                  <a:rPr lang="en-US" sz="2000" dirty="0" smtClean="0"/>
                  <a:t>combines </a:t>
                </a:r>
                <a:r>
                  <a:rPr lang="en-US" sz="2000" b="1" dirty="0"/>
                  <a:t>Ridge Regression </a:t>
                </a:r>
                <a:r>
                  <a:rPr lang="en-US" sz="2000" dirty="0" smtClean="0"/>
                  <a:t>with </a:t>
                </a:r>
                <a:r>
                  <a:rPr lang="en-US" sz="2000" dirty="0"/>
                  <a:t>the </a:t>
                </a:r>
                <a:r>
                  <a:rPr lang="en-US" sz="2000" b="1" dirty="0"/>
                  <a:t>kernel</a:t>
                </a:r>
                <a:r>
                  <a:rPr lang="en-US" sz="2000" dirty="0"/>
                  <a:t> trick. </a:t>
                </a:r>
                <a:endParaRPr lang="en-US" sz="2000" dirty="0" smtClean="0"/>
              </a:p>
              <a:p>
                <a:pPr>
                  <a:lnSpc>
                    <a:spcPts val="35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 smtClean="0"/>
                  <a:t>KRR learns </a:t>
                </a:r>
                <a:r>
                  <a:rPr lang="en-US" sz="2000" dirty="0"/>
                  <a:t>a </a:t>
                </a:r>
                <a:r>
                  <a:rPr lang="en-US" sz="2000" b="1" dirty="0" smtClean="0"/>
                  <a:t>linear or non-linear </a:t>
                </a:r>
                <a:r>
                  <a:rPr lang="en-US" sz="2000" b="1" dirty="0"/>
                  <a:t>function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in </a:t>
                </a:r>
                <a:r>
                  <a:rPr lang="en-US" sz="2000" dirty="0"/>
                  <a:t>the space induced by the respective kernel and the data. </a:t>
                </a:r>
                <a:endParaRPr lang="en-US" sz="2000" dirty="0" smtClean="0"/>
              </a:p>
              <a:p>
                <a:pPr>
                  <a:lnSpc>
                    <a:spcPts val="3500"/>
                  </a:lnSpc>
                  <a:spcBef>
                    <a:spcPts val="0"/>
                  </a:spcBef>
                  <a:spcAft>
                    <a:spcPts val="1200"/>
                  </a:spcAft>
                </a:pPr>
                <a:r>
                  <a:rPr lang="en-US" sz="2000" dirty="0" smtClean="0"/>
                  <a:t>The </a:t>
                </a:r>
                <a:r>
                  <a:rPr lang="en-US" sz="2000" b="1" dirty="0" smtClean="0"/>
                  <a:t>form of the model </a:t>
                </a:r>
                <a:r>
                  <a:rPr lang="en-US" sz="2000" dirty="0" smtClean="0"/>
                  <a:t>learned by </a:t>
                </a:r>
                <a:r>
                  <a:rPr lang="en-US" sz="2000" b="1" dirty="0" smtClean="0"/>
                  <a:t>KRR </a:t>
                </a:r>
                <a:r>
                  <a:rPr lang="en-US" sz="2000" dirty="0" smtClean="0"/>
                  <a:t>is </a:t>
                </a:r>
                <a:r>
                  <a:rPr lang="en-US" sz="2000" b="1" dirty="0" smtClean="0"/>
                  <a:t>identical</a:t>
                </a:r>
                <a:r>
                  <a:rPr lang="en-US" sz="2000" dirty="0" smtClean="0"/>
                  <a:t> to support vector regression (</a:t>
                </a:r>
                <a:r>
                  <a:rPr lang="en-US" sz="2000" b="1" dirty="0" smtClean="0"/>
                  <a:t>SVR</a:t>
                </a:r>
                <a:r>
                  <a:rPr lang="en-US" sz="2000" dirty="0" smtClean="0"/>
                  <a:t>). However, </a:t>
                </a:r>
                <a:r>
                  <a:rPr lang="en-US" sz="2000" b="1" dirty="0" smtClean="0"/>
                  <a:t>different loss functions </a:t>
                </a:r>
                <a:r>
                  <a:rPr lang="en-US" sz="2000" dirty="0" smtClean="0"/>
                  <a:t>are used: </a:t>
                </a:r>
                <a:r>
                  <a:rPr lang="en-US" sz="2000" b="1" dirty="0" smtClean="0"/>
                  <a:t>KRR </a:t>
                </a:r>
                <a:r>
                  <a:rPr lang="en-US" sz="2000" dirty="0" smtClean="0"/>
                  <a:t>uses </a:t>
                </a:r>
                <a:r>
                  <a:rPr lang="en-US" sz="2000" b="1" dirty="0" smtClean="0"/>
                  <a:t>squared error loss </a:t>
                </a:r>
                <a:r>
                  <a:rPr lang="en-US" sz="2000" dirty="0" smtClean="0"/>
                  <a:t>while </a:t>
                </a:r>
                <a:r>
                  <a:rPr lang="en-US" sz="2000" b="1" dirty="0" smtClean="0"/>
                  <a:t>SVR </a:t>
                </a:r>
                <a:r>
                  <a:rPr lang="en-US" sz="2000" dirty="0" smtClean="0"/>
                  <a:t>uses </a:t>
                </a:r>
                <a:r>
                  <a:rPr lang="en-US" sz="2000" b="1" dirty="0" smtClean="0"/>
                  <a:t>epsilon-insensitive loss</a:t>
                </a:r>
                <a:r>
                  <a:rPr lang="en-US" sz="2000" dirty="0" smtClean="0"/>
                  <a:t>, both </a:t>
                </a:r>
                <a:r>
                  <a:rPr lang="en-US" sz="2000" b="1" dirty="0" smtClean="0"/>
                  <a:t>combined with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𝓵</m:t>
                    </m:r>
                    <m:r>
                      <a:rPr lang="en-US" sz="2000" b="1" i="1">
                        <a:latin typeface="Cambria Math"/>
                      </a:rPr>
                      <m:t>𝟐</m:t>
                    </m:r>
                  </m:oMath>
                </a14:m>
                <a:r>
                  <a:rPr lang="en-US" sz="2000" b="1" dirty="0" smtClean="0"/>
                  <a:t> regularization</a:t>
                </a:r>
                <a:r>
                  <a:rPr lang="en-US" sz="2000" dirty="0" smtClean="0"/>
                  <a:t>. </a:t>
                </a:r>
              </a:p>
              <a:p>
                <a:endParaRPr lang="en-US" sz="2000" b="1" dirty="0"/>
              </a:p>
              <a:p>
                <a:endParaRPr lang="en-US" sz="2000" b="1" dirty="0" smtClean="0"/>
              </a:p>
              <a:p>
                <a:endParaRPr lang="en-US" sz="2000" b="1" dirty="0"/>
              </a:p>
              <a:p>
                <a:endParaRPr lang="en-US" sz="2000" b="1" dirty="0" smtClean="0"/>
              </a:p>
              <a:p>
                <a:endParaRPr lang="en-US" sz="2000" b="1" dirty="0"/>
              </a:p>
              <a:p>
                <a:endParaRPr lang="en-US" sz="2000" b="1" dirty="0" smtClean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3568" y="1052736"/>
                <a:ext cx="7848872" cy="5530626"/>
              </a:xfrm>
              <a:blipFill rotWithShape="1">
                <a:blip r:embed="rId2"/>
                <a:stretch>
                  <a:fillRect l="-621" t="-882" r="-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38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Data </a:t>
            </a:r>
            <a:r>
              <a:rPr lang="en-US" sz="2000" b="1" dirty="0" smtClean="0"/>
              <a:t>Description &amp; Performance </a:t>
            </a:r>
            <a:r>
              <a:rPr lang="en-US" sz="2000" b="1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Results of Prediction </a:t>
            </a:r>
            <a:r>
              <a:rPr lang="en-US" sz="2000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41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363272" cy="1066130"/>
          </a:xfrm>
        </p:spPr>
        <p:txBody>
          <a:bodyPr>
            <a:normAutofit/>
          </a:bodyPr>
          <a:lstStyle/>
          <a:p>
            <a:pPr lvl="0"/>
            <a:r>
              <a:rPr lang="en-US" sz="2800" b="1" dirty="0" smtClean="0"/>
              <a:t>Research Model 3: </a:t>
            </a:r>
            <a:r>
              <a:rPr lang="en-US" sz="2800" b="1" dirty="0"/>
              <a:t>Kernel </a:t>
            </a:r>
            <a:r>
              <a:rPr lang="en-US" sz="2800" b="1" dirty="0" smtClean="0"/>
              <a:t>Ridge Regression</a:t>
            </a:r>
            <a:r>
              <a:rPr lang="en-US" sz="2800" dirty="0" smtClean="0"/>
              <a:t> </a:t>
            </a:r>
            <a:r>
              <a:rPr lang="en-US" sz="2800" b="1" dirty="0" smtClean="0"/>
              <a:t>Model</a:t>
            </a: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1216" y="1052736"/>
            <a:ext cx="8363272" cy="5530626"/>
          </a:xfrm>
        </p:spPr>
        <p:txBody>
          <a:bodyPr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2400" b="1" dirty="0" smtClean="0"/>
              <a:t>Basic Ideas </a:t>
            </a:r>
            <a:r>
              <a:rPr lang="en-US" sz="2400" b="1" dirty="0"/>
              <a:t>of Kernel </a:t>
            </a:r>
            <a:r>
              <a:rPr lang="en-US" sz="2400" b="1" dirty="0" smtClean="0"/>
              <a:t>Ridge Regression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The </a:t>
            </a:r>
            <a:r>
              <a:rPr lang="en-US" sz="2000" b="1" dirty="0"/>
              <a:t>primal </a:t>
            </a:r>
            <a:r>
              <a:rPr lang="en-US" sz="2000" b="1" dirty="0" smtClean="0"/>
              <a:t>problem</a:t>
            </a:r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endParaRPr lang="en-US" sz="2000" b="1" dirty="0" smtClean="0"/>
          </a:p>
          <a:p>
            <a:endParaRPr lang="en-US" sz="2000" dirty="0"/>
          </a:p>
        </p:txBody>
      </p:sp>
      <p:grpSp>
        <p:nvGrpSpPr>
          <p:cNvPr id="8" name="组合 7"/>
          <p:cNvGrpSpPr/>
          <p:nvPr/>
        </p:nvGrpSpPr>
        <p:grpSpPr>
          <a:xfrm>
            <a:off x="467544" y="2811082"/>
            <a:ext cx="8352928" cy="2058078"/>
            <a:chOff x="1115616" y="2736155"/>
            <a:chExt cx="5276850" cy="1300163"/>
          </a:xfrm>
        </p:grpSpPr>
        <p:pic>
          <p:nvPicPr>
            <p:cNvPr id="2050" name="图片 9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2736155"/>
              <a:ext cx="5276850" cy="404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9" name="图片 9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616" y="3140968"/>
              <a:ext cx="3524250" cy="89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862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0" y="1757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31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363272" cy="1066130"/>
          </a:xfrm>
        </p:spPr>
        <p:txBody>
          <a:bodyPr>
            <a:normAutofit/>
          </a:bodyPr>
          <a:lstStyle/>
          <a:p>
            <a:pPr lvl="0"/>
            <a:r>
              <a:rPr lang="en-US" sz="2800" b="1" dirty="0" smtClean="0"/>
              <a:t>Research Model 3: </a:t>
            </a:r>
            <a:r>
              <a:rPr lang="en-US" sz="2800" b="1" dirty="0"/>
              <a:t>Kernel </a:t>
            </a:r>
            <a:r>
              <a:rPr lang="en-US" sz="2800" b="1" dirty="0" smtClean="0"/>
              <a:t>Ridge Regression</a:t>
            </a:r>
            <a:r>
              <a:rPr lang="en-US" sz="2800" dirty="0" smtClean="0"/>
              <a:t> </a:t>
            </a:r>
            <a:r>
              <a:rPr lang="en-US" sz="2800" b="1" dirty="0" smtClean="0"/>
              <a:t>Model</a:t>
            </a:r>
            <a:endParaRPr 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21</a:t>
            </a:fld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1216" y="1052736"/>
            <a:ext cx="8147248" cy="5530626"/>
          </a:xfrm>
        </p:spPr>
        <p:txBody>
          <a:bodyPr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sz="2400" b="1" dirty="0" smtClean="0"/>
              <a:t>Basic Ideas </a:t>
            </a:r>
            <a:r>
              <a:rPr lang="en-US" sz="2400" b="1" dirty="0"/>
              <a:t>of Kernel </a:t>
            </a:r>
            <a:r>
              <a:rPr lang="en-US" sz="2400" b="1" dirty="0" smtClean="0"/>
              <a:t>Ridge Regression</a:t>
            </a:r>
          </a:p>
          <a:p>
            <a:endParaRPr lang="en-US" sz="2000" b="1" dirty="0"/>
          </a:p>
          <a:p>
            <a:r>
              <a:rPr lang="en-US" sz="2000" b="1" dirty="0" smtClean="0"/>
              <a:t>The </a:t>
            </a:r>
            <a:r>
              <a:rPr lang="en-US" sz="2000" b="1" dirty="0"/>
              <a:t>dual problem</a:t>
            </a:r>
            <a:endParaRPr lang="en-US" sz="2000" dirty="0"/>
          </a:p>
          <a:p>
            <a:endParaRPr lang="en-US" sz="2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574400" y="2564904"/>
            <a:ext cx="8246072" cy="3672408"/>
            <a:chOff x="755576" y="2564904"/>
            <a:chExt cx="8030048" cy="3528392"/>
          </a:xfrm>
        </p:grpSpPr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636912"/>
              <a:ext cx="8030048" cy="3456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2564904"/>
              <a:ext cx="4392487" cy="3190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0584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Results of Prediction </a:t>
            </a:r>
            <a:r>
              <a:rPr lang="en-US" sz="2000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4962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8003232" cy="504056"/>
          </a:xfrm>
        </p:spPr>
        <p:txBody>
          <a:bodyPr>
            <a:noAutofit/>
          </a:bodyPr>
          <a:lstStyle/>
          <a:p>
            <a:r>
              <a:rPr lang="en-US" sz="3200" b="1" dirty="0" smtClean="0"/>
              <a:t>Logic Flow </a:t>
            </a:r>
            <a:r>
              <a:rPr lang="en-US" sz="3200" b="1" dirty="0"/>
              <a:t>of the Project</a:t>
            </a:r>
            <a:endParaRPr lang="en-US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827584" y="1196752"/>
            <a:ext cx="7488832" cy="5112568"/>
          </a:xfrm>
        </p:spPr>
        <p:txBody>
          <a:bodyPr>
            <a:noAutofit/>
          </a:bodyPr>
          <a:lstStyle/>
          <a:p>
            <a:pPr lvl="1">
              <a:lnSpc>
                <a:spcPts val="2300"/>
              </a:lnSpc>
              <a:spcBef>
                <a:spcPts val="600"/>
              </a:spcBef>
            </a:pPr>
            <a:r>
              <a:rPr lang="en-US" sz="2000" dirty="0"/>
              <a:t>(a) </a:t>
            </a:r>
            <a:r>
              <a:rPr lang="en-US" sz="2000" b="1" dirty="0" err="1"/>
              <a:t>PastAsPresent</a:t>
            </a:r>
            <a:endParaRPr lang="en-US" sz="2000" dirty="0"/>
          </a:p>
          <a:p>
            <a:pPr lvl="2">
              <a:lnSpc>
                <a:spcPts val="2300"/>
              </a:lnSpc>
              <a:spcBef>
                <a:spcPts val="600"/>
              </a:spcBef>
            </a:pPr>
            <a:r>
              <a:rPr lang="en-US" sz="2000" dirty="0"/>
              <a:t>Benchmark model 1</a:t>
            </a:r>
          </a:p>
          <a:p>
            <a:pPr lvl="1">
              <a:lnSpc>
                <a:spcPts val="2300"/>
              </a:lnSpc>
              <a:spcBef>
                <a:spcPts val="600"/>
              </a:spcBef>
            </a:pPr>
            <a:r>
              <a:rPr lang="en-US" sz="2000" dirty="0"/>
              <a:t>(b) </a:t>
            </a:r>
            <a:r>
              <a:rPr lang="en-US" sz="2000" b="1" dirty="0"/>
              <a:t>linear </a:t>
            </a:r>
            <a:r>
              <a:rPr lang="en-US" sz="2000" b="1" dirty="0" smtClean="0"/>
              <a:t>regression</a:t>
            </a:r>
            <a:endParaRPr lang="en-US" sz="2000" dirty="0"/>
          </a:p>
          <a:p>
            <a:pPr lvl="2">
              <a:lnSpc>
                <a:spcPts val="2300"/>
              </a:lnSpc>
              <a:spcBef>
                <a:spcPts val="600"/>
              </a:spcBef>
            </a:pPr>
            <a:r>
              <a:rPr lang="en-US" sz="2000" dirty="0"/>
              <a:t>Benchmark model 2</a:t>
            </a:r>
          </a:p>
          <a:p>
            <a:pPr lvl="2">
              <a:lnSpc>
                <a:spcPts val="2300"/>
              </a:lnSpc>
              <a:spcBef>
                <a:spcPts val="600"/>
              </a:spcBef>
            </a:pPr>
            <a:r>
              <a:rPr lang="en-US" sz="2000" dirty="0" smtClean="0"/>
              <a:t>To be compared with (a): </a:t>
            </a:r>
            <a:r>
              <a:rPr lang="en-US" sz="2000" dirty="0" err="1" smtClean="0"/>
              <a:t>PastAsPresent</a:t>
            </a:r>
            <a:endParaRPr lang="en-US" sz="2000" dirty="0" smtClean="0"/>
          </a:p>
          <a:p>
            <a:pPr lvl="1">
              <a:lnSpc>
                <a:spcPts val="2300"/>
              </a:lnSpc>
              <a:spcBef>
                <a:spcPts val="600"/>
              </a:spcBef>
            </a:pPr>
            <a:r>
              <a:rPr lang="en-US" sz="2000" dirty="0" smtClean="0"/>
              <a:t>(</a:t>
            </a:r>
            <a:r>
              <a:rPr lang="en-US" sz="2000" dirty="0"/>
              <a:t>c) </a:t>
            </a:r>
            <a:r>
              <a:rPr lang="en-US" sz="2000" b="1" dirty="0"/>
              <a:t>ridge </a:t>
            </a:r>
            <a:r>
              <a:rPr lang="en-US" sz="2000" b="1" dirty="0" smtClean="0"/>
              <a:t>regression</a:t>
            </a:r>
            <a:endParaRPr lang="en-US" sz="2000" dirty="0"/>
          </a:p>
          <a:p>
            <a:pPr lvl="2">
              <a:lnSpc>
                <a:spcPts val="2300"/>
              </a:lnSpc>
              <a:spcBef>
                <a:spcPts val="600"/>
              </a:spcBef>
            </a:pPr>
            <a:r>
              <a:rPr lang="en-US" sz="2000" dirty="0"/>
              <a:t>To be compared with </a:t>
            </a:r>
            <a:r>
              <a:rPr lang="en-US" sz="2000" dirty="0" smtClean="0"/>
              <a:t>(a</a:t>
            </a:r>
            <a:r>
              <a:rPr lang="en-US" sz="2000" dirty="0"/>
              <a:t>): </a:t>
            </a:r>
            <a:r>
              <a:rPr lang="en-US" sz="2000" dirty="0" err="1"/>
              <a:t>PastAsPresent</a:t>
            </a:r>
            <a:r>
              <a:rPr lang="en-US" sz="2000" dirty="0"/>
              <a:t> </a:t>
            </a:r>
            <a:r>
              <a:rPr lang="en-US" sz="2000" dirty="0" smtClean="0"/>
              <a:t>&amp; </a:t>
            </a:r>
            <a:r>
              <a:rPr lang="en-US" sz="2000" dirty="0"/>
              <a:t>(b): linear regression</a:t>
            </a:r>
            <a:endParaRPr lang="en-US" sz="2000" dirty="0" smtClean="0"/>
          </a:p>
          <a:p>
            <a:pPr lvl="1">
              <a:spcBef>
                <a:spcPts val="600"/>
              </a:spcBef>
            </a:pPr>
            <a:r>
              <a:rPr lang="en-US" sz="2000" dirty="0"/>
              <a:t>(d) </a:t>
            </a:r>
            <a:r>
              <a:rPr lang="en-US" sz="2000" b="1" dirty="0"/>
              <a:t>Bayesian Ridge Regression 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2000" dirty="0"/>
              <a:t>To be compared with (a): </a:t>
            </a:r>
            <a:r>
              <a:rPr lang="en-US" sz="2000" dirty="0" err="1"/>
              <a:t>PastAsPresent</a:t>
            </a:r>
            <a:r>
              <a:rPr lang="en-US" sz="2000" dirty="0"/>
              <a:t>, (b): linear regression &amp; (c) ridge regression </a:t>
            </a:r>
          </a:p>
          <a:p>
            <a:pPr lvl="1">
              <a:spcBef>
                <a:spcPts val="600"/>
              </a:spcBef>
            </a:pPr>
            <a:r>
              <a:rPr lang="en-US" sz="2000" dirty="0"/>
              <a:t>(e) </a:t>
            </a:r>
            <a:r>
              <a:rPr lang="en-US" sz="2000" b="1" dirty="0"/>
              <a:t>Kernel Ridge Regression</a:t>
            </a:r>
            <a:endParaRPr lang="en-US" sz="2000" dirty="0"/>
          </a:p>
          <a:p>
            <a:pPr lvl="2">
              <a:spcBef>
                <a:spcPts val="600"/>
              </a:spcBef>
            </a:pPr>
            <a:r>
              <a:rPr lang="en-US" sz="2000" dirty="0"/>
              <a:t>To be compared with (a): </a:t>
            </a:r>
            <a:r>
              <a:rPr lang="en-US" sz="2000" dirty="0" err="1"/>
              <a:t>PastAsPresent</a:t>
            </a:r>
            <a:r>
              <a:rPr lang="en-US" sz="2000" dirty="0"/>
              <a:t>, (b): linear regression &amp; (c) ridge regression </a:t>
            </a:r>
          </a:p>
        </p:txBody>
      </p:sp>
    </p:spTree>
    <p:extLst>
      <p:ext uri="{BB962C8B-B14F-4D97-AF65-F5344CB8AC3E}">
        <p14:creationId xmlns:p14="http://schemas.microsoft.com/office/powerpoint/2010/main" val="243194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Results of Prediction </a:t>
            </a:r>
            <a:r>
              <a:rPr lang="en-US" sz="2000" b="1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b="1" dirty="0" smtClean="0"/>
              <a:t>Benchmark Model </a:t>
            </a:r>
            <a:r>
              <a:rPr lang="en-US" sz="2000" b="1" dirty="0"/>
              <a:t>1: </a:t>
            </a:r>
            <a:r>
              <a:rPr lang="en-US" sz="2000" b="1" dirty="0" err="1" smtClean="0"/>
              <a:t>PastAsPresent</a:t>
            </a:r>
            <a:r>
              <a:rPr lang="en-US" sz="2000" b="1" dirty="0" smtClean="0"/>
              <a:t> Model</a:t>
            </a:r>
            <a:endParaRPr lang="en-US" sz="2000" b="1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73331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/>
          </a:bodyPr>
          <a:lstStyle/>
          <a:p>
            <a:r>
              <a:rPr lang="en-US" sz="3000" b="1" dirty="0" smtClean="0"/>
              <a:t>(a) Benchmark </a:t>
            </a:r>
            <a:r>
              <a:rPr lang="en-US" sz="3000" b="1" dirty="0"/>
              <a:t>Model 1: “Past As Present” Model</a:t>
            </a:r>
            <a:endParaRPr lang="en-US" sz="3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4857403"/>
              </a:xfrm>
            </p:spPr>
            <p:txBody>
              <a:bodyPr/>
              <a:lstStyle/>
              <a:p>
                <a:r>
                  <a:rPr lang="en-US" sz="2800" dirty="0"/>
                  <a:t>We used the daily volatility of the previous day as the predicted value for the next day.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t</m:t>
                          </m:r>
                          <m:r>
                            <a:rPr lang="en-US" sz="280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2800">
                          <a:latin typeface="Cambria Math"/>
                        </a:rPr>
                        <m:t> = </m:t>
                      </m:r>
                      <m:sSub>
                        <m:sSubPr>
                          <m:ctrlPr>
                            <a:rPr lang="en-US" sz="2800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800">
                              <a:latin typeface="Cambria Math"/>
                            </a:rPr>
                            <m:t>t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4857403"/>
              </a:xfrm>
              <a:blipFill rotWithShape="1">
                <a:blip r:embed="rId2"/>
                <a:stretch>
                  <a:fillRect l="-1259" t="-1129" r="-2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923274"/>
            <a:ext cx="6048672" cy="2845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6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Results of Prediction </a:t>
            </a:r>
            <a:r>
              <a:rPr lang="en-US" sz="2000" b="1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b="1" dirty="0"/>
              <a:t>Benchmark</a:t>
            </a:r>
            <a:r>
              <a:rPr lang="en-US" sz="2000" b="1" dirty="0" smtClean="0"/>
              <a:t> </a:t>
            </a:r>
            <a:r>
              <a:rPr lang="en-US" sz="2000" b="1" dirty="0"/>
              <a:t>Model </a:t>
            </a:r>
            <a:r>
              <a:rPr lang="en-US" sz="2000" b="1" dirty="0" smtClean="0"/>
              <a:t>2: Linear Regression </a:t>
            </a:r>
            <a:r>
              <a:rPr lang="en-US" sz="2000" b="1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7643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b="1" dirty="0"/>
              <a:t>(b) Benchmark Model 2: Linear Regression </a:t>
            </a:r>
            <a:r>
              <a:rPr lang="en-US" sz="2800" b="1" dirty="0" smtClean="0"/>
              <a:t>Model </a:t>
            </a:r>
            <a:r>
              <a:rPr lang="en-US" sz="2800" b="1" dirty="0"/>
              <a:t/>
            </a:r>
            <a:br>
              <a:rPr lang="en-US" sz="2800" b="1" dirty="0"/>
            </a:br>
            <a:r>
              <a:rPr lang="en-US" sz="2800" b="1" dirty="0"/>
              <a:t>(with # </a:t>
            </a:r>
            <a:r>
              <a:rPr lang="en-US" sz="2800" b="1" dirty="0" err="1"/>
              <a:t>regressors</a:t>
            </a:r>
            <a:r>
              <a:rPr lang="en-US" sz="2800" b="1" dirty="0"/>
              <a:t> n optimized)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00394" y="2528093"/>
            <a:ext cx="7429206" cy="3713441"/>
            <a:chOff x="800394" y="2004536"/>
            <a:chExt cx="7429206" cy="3713441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990600" y="3581400"/>
              <a:ext cx="7239000" cy="853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514600" y="3407055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105400" y="3398520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左大括号 7"/>
            <p:cNvSpPr/>
            <p:nvPr/>
          </p:nvSpPr>
          <p:spPr>
            <a:xfrm rot="-5400000">
              <a:off x="2921793" y="2464591"/>
              <a:ext cx="228600" cy="4138618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左大括号 8"/>
            <p:cNvSpPr/>
            <p:nvPr/>
          </p:nvSpPr>
          <p:spPr>
            <a:xfrm rot="-5400000">
              <a:off x="6522247" y="3078955"/>
              <a:ext cx="228600" cy="2909890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181600" y="3398520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00093" y="4655919"/>
              <a:ext cx="16708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Training Sample</a:t>
              </a:r>
            </a:p>
            <a:p>
              <a:pPr algn="ctr"/>
              <a:r>
                <a:rPr lang="en-US" dirty="0" smtClean="0"/>
                <a:t>(first 3.5 years)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4687669"/>
              <a:ext cx="1544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Test Sample</a:t>
              </a:r>
            </a:p>
            <a:p>
              <a:pPr algn="ctr"/>
              <a:r>
                <a:rPr lang="en-US" dirty="0" smtClean="0"/>
                <a:t>(last 1.5 years)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7626" y="3581400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300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90800" y="3581400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301</a:t>
              </a:r>
              <a:endParaRPr lang="en-US" sz="1200" dirty="0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2790822" y="3414711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39004" y="2021336"/>
              <a:ext cx="1570238" cy="738664"/>
            </a:xfrm>
            <a:prstGeom prst="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The first prediction</a:t>
              </a:r>
            </a:p>
            <a:p>
              <a:pPr algn="ctr"/>
              <a:r>
                <a:rPr lang="en-US" sz="1400" dirty="0" smtClean="0"/>
                <a:t> made in the </a:t>
              </a:r>
            </a:p>
            <a:p>
              <a:pPr algn="ctr"/>
              <a:r>
                <a:rPr lang="en-US" sz="1400" dirty="0" smtClean="0"/>
                <a:t>training sample</a:t>
              </a:r>
              <a:endParaRPr lang="en-US" sz="1400" dirty="0"/>
            </a:p>
          </p:txBody>
        </p:sp>
        <p:cxnSp>
          <p:nvCxnSpPr>
            <p:cNvPr id="17" name="直接箭头连接符 16"/>
            <p:cNvCxnSpPr>
              <a:stCxn id="16" idx="2"/>
            </p:cNvCxnSpPr>
            <p:nvPr/>
          </p:nvCxnSpPr>
          <p:spPr>
            <a:xfrm flipH="1">
              <a:off x="2818587" y="2760000"/>
              <a:ext cx="505536" cy="65471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47862" y="5410200"/>
              <a:ext cx="1588127" cy="307777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Pick the optimal </a:t>
              </a:r>
              <a:r>
                <a:rPr lang="en-US" sz="1400" dirty="0"/>
                <a:t>n</a:t>
              </a:r>
              <a:r>
                <a:rPr lang="en-US" sz="1400" dirty="0" smtClean="0"/>
                <a:t>*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38800" y="5410200"/>
              <a:ext cx="2014206" cy="307777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Test using the optimal </a:t>
              </a:r>
              <a:r>
                <a:rPr lang="en-US" sz="1400" dirty="0"/>
                <a:t>n</a:t>
              </a:r>
              <a:r>
                <a:rPr lang="en-US" sz="1400" dirty="0" smtClean="0"/>
                <a:t>*</a:t>
              </a:r>
              <a:endParaRPr lang="en-US" sz="1400" dirty="0"/>
            </a:p>
          </p:txBody>
        </p:sp>
        <p:sp>
          <p:nvSpPr>
            <p:cNvPr id="20" name="左大括号 19"/>
            <p:cNvSpPr/>
            <p:nvPr/>
          </p:nvSpPr>
          <p:spPr>
            <a:xfrm rot="-16200000">
              <a:off x="1638707" y="2399893"/>
              <a:ext cx="228600" cy="1524814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8200" y="3999623"/>
              <a:ext cx="1939097" cy="307777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Skip the first 300 data</a:t>
              </a:r>
              <a:endParaRPr lang="en-US" sz="1400" dirty="0"/>
            </a:p>
          </p:txBody>
        </p:sp>
        <p:sp>
          <p:nvSpPr>
            <p:cNvPr id="22" name="左大括号 21"/>
            <p:cNvSpPr/>
            <p:nvPr/>
          </p:nvSpPr>
          <p:spPr>
            <a:xfrm rot="-5400000">
              <a:off x="1695857" y="3104744"/>
              <a:ext cx="114301" cy="1524813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0394" y="2014746"/>
              <a:ext cx="1631408" cy="738664"/>
            </a:xfrm>
            <a:prstGeom prst="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Data used to fit the </a:t>
              </a:r>
            </a:p>
            <a:p>
              <a:pPr algn="ctr"/>
              <a:r>
                <a:rPr lang="en-US" sz="1400" dirty="0" smtClean="0"/>
                <a:t>first model in the </a:t>
              </a:r>
            </a:p>
            <a:p>
              <a:pPr algn="ctr"/>
              <a:r>
                <a:rPr lang="en-US" sz="1400" dirty="0" smtClean="0"/>
                <a:t>training sample</a:t>
              </a:r>
              <a:endParaRPr lang="en-US" sz="1400" dirty="0"/>
            </a:p>
          </p:txBody>
        </p:sp>
        <p:cxnSp>
          <p:nvCxnSpPr>
            <p:cNvPr id="24" name="直接箭头连接符 23"/>
            <p:cNvCxnSpPr>
              <a:stCxn id="23" idx="2"/>
              <a:endCxn id="20" idx="1"/>
            </p:cNvCxnSpPr>
            <p:nvPr/>
          </p:nvCxnSpPr>
          <p:spPr>
            <a:xfrm>
              <a:off x="1616098" y="2753410"/>
              <a:ext cx="107129" cy="29459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左大括号 24"/>
            <p:cNvSpPr/>
            <p:nvPr/>
          </p:nvSpPr>
          <p:spPr>
            <a:xfrm rot="-16200000">
              <a:off x="2933700" y="1257300"/>
              <a:ext cx="228600" cy="4114799"/>
            </a:xfrm>
            <a:prstGeom prst="leftBrace">
              <a:avLst>
                <a:gd name="adj1" fmla="val 64063"/>
                <a:gd name="adj2" fmla="val 39355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35992" y="2004536"/>
              <a:ext cx="1631408" cy="738664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Data used to fit the </a:t>
              </a:r>
            </a:p>
            <a:p>
              <a:pPr algn="ctr"/>
              <a:r>
                <a:rPr lang="en-US" sz="1400" dirty="0" smtClean="0"/>
                <a:t>first model in the </a:t>
              </a:r>
            </a:p>
            <a:p>
              <a:pPr algn="ctr"/>
              <a:r>
                <a:rPr lang="en-US" sz="1400" dirty="0" smtClean="0"/>
                <a:t>test sample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22419" y="3581400"/>
              <a:ext cx="335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700" dirty="0" smtClean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24708" y="3581400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700" dirty="0"/>
                <a:t>2</a:t>
              </a:r>
              <a:endParaRPr lang="en-US" sz="700" dirty="0" smtClean="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8048400" y="3398520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6" idx="2"/>
            </p:cNvCxnSpPr>
            <p:nvPr/>
          </p:nvCxnSpPr>
          <p:spPr>
            <a:xfrm flipH="1">
              <a:off x="3657601" y="2743200"/>
              <a:ext cx="1394095" cy="45719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5257800" y="2744705"/>
              <a:ext cx="1597496" cy="65381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019800" y="2021336"/>
              <a:ext cx="1631408" cy="738664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The first prediction</a:t>
              </a:r>
            </a:p>
            <a:p>
              <a:pPr algn="ctr"/>
              <a:r>
                <a:rPr lang="en-US" sz="1400" dirty="0" smtClean="0"/>
                <a:t> made in the </a:t>
              </a:r>
            </a:p>
            <a:p>
              <a:pPr algn="ctr"/>
              <a:r>
                <a:rPr lang="en-US" sz="1400" dirty="0" smtClean="0"/>
                <a:t>test sample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74819" y="3581400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700" dirty="0" smtClean="0"/>
                <a:t>1</a:t>
              </a:r>
              <a:r>
                <a:rPr lang="en-US" sz="1200" dirty="0" smtClean="0"/>
                <a:t>+1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1499" y="3849985"/>
              <a:ext cx="2804101" cy="461665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1200" baseline="-25000" dirty="0" smtClean="0"/>
                <a:t>1</a:t>
              </a:r>
              <a:r>
                <a:rPr lang="en-US" sz="1200" dirty="0" smtClean="0"/>
                <a:t> is the last datum in the training sample</a:t>
              </a:r>
            </a:p>
            <a:p>
              <a:r>
                <a:rPr lang="en-US" sz="1200" dirty="0" smtClean="0"/>
                <a:t>T</a:t>
              </a:r>
              <a:r>
                <a:rPr lang="en-US" sz="1200" baseline="-25000" dirty="0" smtClean="0"/>
                <a:t>1</a:t>
              </a:r>
              <a:r>
                <a:rPr lang="en-US" sz="1200" dirty="0" smtClean="0"/>
                <a:t>+1 is the first datum in the test sample</a:t>
              </a:r>
            </a:p>
          </p:txBody>
        </p:sp>
      </p:grp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27</a:t>
            </a:fld>
            <a:endParaRPr lang="en-US"/>
          </a:p>
        </p:txBody>
      </p:sp>
      <p:pic>
        <p:nvPicPr>
          <p:cNvPr id="36" name="图片 35"/>
          <p:cNvPicPr/>
          <p:nvPr/>
        </p:nvPicPr>
        <p:blipFill>
          <a:blip r:embed="rId2"/>
          <a:stretch>
            <a:fillRect/>
          </a:stretch>
        </p:blipFill>
        <p:spPr>
          <a:xfrm>
            <a:off x="990600" y="1628800"/>
            <a:ext cx="7128792" cy="50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8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altLang="zh-CN" sz="3000" b="1" dirty="0"/>
              <a:t>—— </a:t>
            </a:r>
            <a:r>
              <a:rPr lang="en-US" altLang="zh-CN" sz="3000" b="1" dirty="0" smtClean="0"/>
              <a:t>Prediction Performance in the Test Sample</a:t>
            </a:r>
            <a:endParaRPr 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285040" y="1340768"/>
            <a:ext cx="3350856" cy="276998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 smtClean="0"/>
              <a:t>Why did we choose </a:t>
            </a:r>
            <a:r>
              <a:rPr lang="en-US" sz="1400" b="1" dirty="0" err="1" smtClean="0"/>
              <a:t>warmup</a:t>
            </a:r>
            <a:r>
              <a:rPr lang="en-US" sz="1400" b="1" dirty="0" smtClean="0"/>
              <a:t> = 300?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 smtClean="0"/>
              <a:t>Though the optimal n* could vary a lot for different </a:t>
            </a:r>
            <a:r>
              <a:rPr lang="en-US" sz="1400" dirty="0" err="1" smtClean="0"/>
              <a:t>warmup</a:t>
            </a:r>
            <a:r>
              <a:rPr lang="en-US" sz="1400" dirty="0" smtClean="0"/>
              <a:t> periods, the sum of MSE/QL in the test sample did not vary much for different warm-up periods. 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 err="1" smtClean="0"/>
              <a:t>Warmup</a:t>
            </a:r>
            <a:r>
              <a:rPr lang="en-US" sz="1400" dirty="0" smtClean="0"/>
              <a:t>=300 gave the lowest sum of MSE/QL in the test sample.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 smtClean="0"/>
              <a:t>Sample size of training sample ~ 910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dirty="0" smtClean="0"/>
              <a:t>Thus, we chose </a:t>
            </a:r>
            <a:r>
              <a:rPr lang="en-US" sz="1400" dirty="0" err="1" smtClean="0"/>
              <a:t>warmup</a:t>
            </a:r>
            <a:r>
              <a:rPr lang="en-US" sz="1400" dirty="0" smtClean="0"/>
              <a:t>=300 for all models for comparison purpose.</a:t>
            </a:r>
            <a:endParaRPr lang="en-US" sz="1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484784"/>
            <a:ext cx="5133090" cy="474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69" y="4441951"/>
            <a:ext cx="2664296" cy="1774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111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412572" y="2109394"/>
            <a:ext cx="6623924" cy="4572000"/>
            <a:chOff x="2339752" y="2348880"/>
            <a:chExt cx="6623924" cy="4415949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9752" y="2348880"/>
              <a:ext cx="6623924" cy="4415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4039896" y="2642452"/>
              <a:ext cx="8465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AUDUSD</a:t>
              </a:r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altLang="zh-CN" sz="2400" b="1" dirty="0" smtClean="0"/>
              <a:t>Stability of Coefficients (of Best Fitted Model) in the Training Sample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85040" y="1433664"/>
            <a:ext cx="7527320" cy="9079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u="sng" dirty="0" smtClean="0"/>
              <a:t>Observation</a:t>
            </a:r>
            <a:r>
              <a:rPr lang="en-US" sz="1600" dirty="0" smtClean="0"/>
              <a:t>: 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/>
              <a:t>For each currency pair, coefficients of the best fitted model (producing the lowest MSE) in the training sample are quite stable over time</a:t>
            </a:r>
            <a:endParaRPr 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297152" y="2413340"/>
            <a:ext cx="266429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/>
              <a:t>During the period when SE is higher, the value of coefficients often have larger changes</a:t>
            </a:r>
            <a:endParaRPr lang="en-US" sz="1600" dirty="0"/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85" y="3933055"/>
            <a:ext cx="1728787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610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Data Description &amp; </a:t>
            </a:r>
            <a:r>
              <a:rPr lang="en-US" b="1" dirty="0" smtClean="0"/>
              <a:t>Cleaning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628800"/>
            <a:ext cx="6995120" cy="45259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We assumed that a day starts from 4:05 pm and ends at 4:00 pm on the next calendar day</a:t>
            </a:r>
            <a:r>
              <a:rPr lang="en-US" dirty="0" smtClean="0"/>
              <a:t>. </a:t>
            </a:r>
          </a:p>
          <a:p>
            <a:pPr lvl="0"/>
            <a:r>
              <a:rPr lang="en-US" altLang="zh-CN" dirty="0"/>
              <a:t>W</a:t>
            </a:r>
            <a:r>
              <a:rPr lang="en-US" dirty="0" smtClean="0"/>
              <a:t>e </a:t>
            </a:r>
            <a:r>
              <a:rPr lang="en-US" dirty="0"/>
              <a:t>assumed that the number of trading days in a year to be 252</a:t>
            </a:r>
            <a:r>
              <a:rPr lang="en-US" dirty="0" smtClean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0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altLang="zh-CN" sz="2400" b="1" dirty="0" smtClean="0"/>
              <a:t>Stability of Coefficients (of Best Fitted Model) in the Training Sample</a:t>
            </a:r>
            <a:endParaRPr lang="en-US" sz="2400" dirty="0"/>
          </a:p>
        </p:txBody>
      </p:sp>
      <p:grpSp>
        <p:nvGrpSpPr>
          <p:cNvPr id="6" name="组合 5"/>
          <p:cNvGrpSpPr/>
          <p:nvPr/>
        </p:nvGrpSpPr>
        <p:grpSpPr>
          <a:xfrm>
            <a:off x="1979712" y="1556792"/>
            <a:ext cx="6858000" cy="4572000"/>
            <a:chOff x="907732" y="2018439"/>
            <a:chExt cx="6858000" cy="4572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732" y="2018439"/>
              <a:ext cx="6858000" cy="457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矩形 10"/>
            <p:cNvSpPr/>
            <p:nvPr/>
          </p:nvSpPr>
          <p:spPr>
            <a:xfrm>
              <a:off x="2698119" y="2323747"/>
              <a:ext cx="846512" cy="2867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CADUSD</a:t>
              </a:r>
            </a:p>
          </p:txBody>
        </p:sp>
      </p:grp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906"/>
            <a:ext cx="1728787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34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altLang="zh-CN" sz="2400" b="1" dirty="0" smtClean="0"/>
              <a:t>Stability of Coefficients (of Best Fitted Model) in the Training Sample</a:t>
            </a:r>
            <a:endParaRPr lang="en-US" sz="2400" dirty="0"/>
          </a:p>
        </p:txBody>
      </p:sp>
      <p:grpSp>
        <p:nvGrpSpPr>
          <p:cNvPr id="2" name="组合 1"/>
          <p:cNvGrpSpPr/>
          <p:nvPr/>
        </p:nvGrpSpPr>
        <p:grpSpPr>
          <a:xfrm>
            <a:off x="1979712" y="1557237"/>
            <a:ext cx="6858000" cy="4572000"/>
            <a:chOff x="1187624" y="1556792"/>
            <a:chExt cx="6858000" cy="457200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556792"/>
              <a:ext cx="6858000" cy="457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2980694" y="1862408"/>
              <a:ext cx="846512" cy="286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CFHUSD</a:t>
              </a:r>
            </a:p>
          </p:txBody>
        </p:sp>
      </p:grp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906"/>
            <a:ext cx="1728787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0910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altLang="zh-CN" sz="2400" b="1" dirty="0" smtClean="0"/>
              <a:t>Stability of Coefficients (of Best Fitted Model) in the Training Sample</a:t>
            </a:r>
            <a:endParaRPr lang="en-US" sz="24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472" y="1556792"/>
            <a:ext cx="6858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906"/>
            <a:ext cx="1728787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3772782" y="1862853"/>
            <a:ext cx="846512" cy="286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EURUSD</a:t>
            </a:r>
          </a:p>
        </p:txBody>
      </p:sp>
    </p:spTree>
    <p:extLst>
      <p:ext uri="{BB962C8B-B14F-4D97-AF65-F5344CB8AC3E}">
        <p14:creationId xmlns:p14="http://schemas.microsoft.com/office/powerpoint/2010/main" val="55605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altLang="zh-CN" sz="2400" b="1" dirty="0" smtClean="0"/>
              <a:t>Stability of Coefficients (of Best Fitted Model) in the Training Sample</a:t>
            </a:r>
            <a:endParaRPr lang="en-US" sz="2400" dirty="0"/>
          </a:p>
        </p:txBody>
      </p:sp>
      <p:grpSp>
        <p:nvGrpSpPr>
          <p:cNvPr id="2" name="组合 1"/>
          <p:cNvGrpSpPr/>
          <p:nvPr/>
        </p:nvGrpSpPr>
        <p:grpSpPr>
          <a:xfrm>
            <a:off x="2034480" y="1556792"/>
            <a:ext cx="6858000" cy="4572000"/>
            <a:chOff x="2034480" y="1556792"/>
            <a:chExt cx="6858000" cy="4572000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4480" y="1556792"/>
              <a:ext cx="6858000" cy="457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3822210" y="1862853"/>
              <a:ext cx="846512" cy="286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GBPUSD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906"/>
            <a:ext cx="1728787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08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altLang="zh-CN" sz="2400" b="1" dirty="0" smtClean="0"/>
              <a:t>Stability of Coefficients (of Best Fitted Model) in the Training Sample</a:t>
            </a:r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56792"/>
            <a:ext cx="6858000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3809058" y="1862853"/>
            <a:ext cx="846512" cy="286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NOKUSD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906"/>
            <a:ext cx="1728787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768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altLang="zh-CN" sz="2400" b="1" dirty="0" smtClean="0"/>
              <a:t>Stability of Coefficients (of Best Fitted Model) in the Training Sample</a:t>
            </a:r>
            <a:endParaRPr lang="en-US" sz="2400" dirty="0"/>
          </a:p>
        </p:txBody>
      </p:sp>
      <p:grpSp>
        <p:nvGrpSpPr>
          <p:cNvPr id="2" name="组合 1"/>
          <p:cNvGrpSpPr/>
          <p:nvPr/>
        </p:nvGrpSpPr>
        <p:grpSpPr>
          <a:xfrm>
            <a:off x="2086888" y="1556792"/>
            <a:ext cx="6858000" cy="4572000"/>
            <a:chOff x="2086888" y="1556792"/>
            <a:chExt cx="6858000" cy="4572000"/>
          </a:xfrm>
        </p:grpSpPr>
        <p:pic>
          <p:nvPicPr>
            <p:cNvPr id="1126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6888" y="1556792"/>
              <a:ext cx="6858000" cy="4572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3829340" y="1862853"/>
              <a:ext cx="846512" cy="2867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NZDUSD</a:t>
              </a:r>
            </a:p>
          </p:txBody>
        </p:sp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995906"/>
            <a:ext cx="1728787" cy="163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654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ts val="324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sz="3000" b="1" dirty="0" smtClean="0"/>
              <a:t>vs.</a:t>
            </a:r>
            <a:r>
              <a:rPr lang="en-US" sz="2400" b="1" dirty="0" smtClean="0"/>
              <a:t> </a:t>
            </a:r>
            <a:r>
              <a:rPr lang="en-US" sz="2400" b="1" dirty="0"/>
              <a:t>Benchmark Model 1: “Past As Present” Model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52120" y="1844824"/>
            <a:ext cx="291404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Observation: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Optimal n for all currency pairs are pretty large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20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smtClean="0"/>
              <a:t>We may consider a simpler model with less number of </a:t>
            </a:r>
            <a:r>
              <a:rPr lang="en-US" sz="2000" dirty="0" err="1" smtClean="0"/>
              <a:t>regressors</a:t>
            </a:r>
            <a:endParaRPr lang="en-US" sz="20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268760"/>
            <a:ext cx="3963485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910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sz="3000" b="1" dirty="0" smtClean="0"/>
              <a:t>What if n = 3 for all currency pairs?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364088" y="1556792"/>
            <a:ext cx="324036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b="1" u="sng" dirty="0" smtClean="0"/>
              <a:t>Observation: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/>
              <a:t>Decreasing the number of optimal parameters does not improve prediction performance </a:t>
            </a:r>
            <a:r>
              <a:rPr lang="en-US" dirty="0" smtClean="0"/>
              <a:t>in terms of sum of MSE &amp; sum of QL in the test sample.</a:t>
            </a:r>
          </a:p>
          <a:p>
            <a:pPr>
              <a:spcBef>
                <a:spcPts val="1200"/>
              </a:spcBef>
            </a:pPr>
            <a:r>
              <a:rPr lang="en-US" b="1" u="sng" dirty="0"/>
              <a:t>Degree of </a:t>
            </a:r>
            <a:r>
              <a:rPr lang="en-US" b="1" u="sng" dirty="0" smtClean="0"/>
              <a:t>Out</a:t>
            </a:r>
            <a:r>
              <a:rPr lang="en-US" altLang="zh-CN" b="1" u="sng" dirty="0" smtClean="0"/>
              <a:t>performance</a:t>
            </a:r>
            <a:endParaRPr lang="en-US" b="1" u="sng" dirty="0"/>
          </a:p>
          <a:p>
            <a:r>
              <a:rPr lang="en-US" b="1" dirty="0"/>
              <a:t>(different optimal </a:t>
            </a:r>
            <a:r>
              <a:rPr lang="en-US" b="1" dirty="0" smtClean="0"/>
              <a:t>n*</a:t>
            </a:r>
          </a:p>
          <a:p>
            <a:r>
              <a:rPr lang="en-US" b="1" dirty="0"/>
              <a:t>vs. n=3 for </a:t>
            </a:r>
            <a:r>
              <a:rPr lang="en-US" b="1" dirty="0" smtClean="0"/>
              <a:t>all):</a:t>
            </a:r>
          </a:p>
          <a:p>
            <a:endParaRPr lang="en-US" b="1" dirty="0"/>
          </a:p>
          <a:p>
            <a:r>
              <a:rPr lang="en-US" dirty="0" smtClean="0"/>
              <a:t>Sum of MSE: 10.56%</a:t>
            </a:r>
          </a:p>
          <a:p>
            <a:r>
              <a:rPr lang="en-US" dirty="0"/>
              <a:t>Sum of </a:t>
            </a:r>
            <a:r>
              <a:rPr lang="en-US" dirty="0" smtClean="0"/>
              <a:t>QL: 9.45%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 smtClean="0"/>
              <a:t>A lot? Maybe…</a:t>
            </a:r>
            <a:endParaRPr lang="en-US" b="1" dirty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406" y="1533645"/>
            <a:ext cx="3519487" cy="489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305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/>
              <a:t>(b) Benchmark Model 2: Linear Regression Model </a:t>
            </a:r>
            <a:br>
              <a:rPr lang="en-US" sz="3000" b="1" dirty="0"/>
            </a:br>
            <a:r>
              <a:rPr lang="en-US" sz="3000" b="1" dirty="0" smtClean="0"/>
              <a:t>What if n = 5 for all currency pairs?</a:t>
            </a:r>
            <a:endParaRPr lang="en-US" sz="2400" dirty="0"/>
          </a:p>
        </p:txBody>
      </p:sp>
      <p:sp>
        <p:nvSpPr>
          <p:cNvPr id="6" name="矩形 5">
            <a:hlinkClick r:id="rId2" action="ppaction://hlinkpres?slideindex=1&amp;slidetitle="/>
          </p:cNvPr>
          <p:cNvSpPr/>
          <p:nvPr/>
        </p:nvSpPr>
        <p:spPr>
          <a:xfrm>
            <a:off x="5220072" y="1527330"/>
            <a:ext cx="2880320" cy="4593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Why choosing n = 5?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62493" y="2276872"/>
            <a:ext cx="344195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b="1" u="sng" dirty="0" smtClean="0"/>
              <a:t>Observation:</a:t>
            </a:r>
          </a:p>
          <a:p>
            <a:pPr>
              <a:spcBef>
                <a:spcPts val="1200"/>
              </a:spcBef>
            </a:pPr>
            <a:r>
              <a:rPr lang="en-US" b="1" u="sng" dirty="0"/>
              <a:t>Degree of Out</a:t>
            </a:r>
            <a:r>
              <a:rPr lang="en-US" altLang="zh-CN" b="1" u="sng" dirty="0"/>
              <a:t>performance</a:t>
            </a:r>
            <a:endParaRPr lang="en-US" b="1" u="sng" dirty="0"/>
          </a:p>
          <a:p>
            <a:r>
              <a:rPr lang="en-US" b="1" dirty="0"/>
              <a:t>(different optimal n*</a:t>
            </a:r>
          </a:p>
          <a:p>
            <a:r>
              <a:rPr lang="en-US" b="1" dirty="0"/>
              <a:t>vs. </a:t>
            </a:r>
            <a:r>
              <a:rPr lang="en-US" b="1" dirty="0" smtClean="0"/>
              <a:t>n=</a:t>
            </a:r>
            <a:r>
              <a:rPr lang="en-US" altLang="zh-CN" b="1" dirty="0" smtClean="0"/>
              <a:t>5</a:t>
            </a:r>
            <a:r>
              <a:rPr lang="en-US" b="1" dirty="0" smtClean="0"/>
              <a:t> </a:t>
            </a:r>
            <a:r>
              <a:rPr lang="en-US" b="1" dirty="0"/>
              <a:t>for all):</a:t>
            </a:r>
          </a:p>
          <a:p>
            <a:endParaRPr lang="en-US" dirty="0" smtClean="0"/>
          </a:p>
          <a:p>
            <a:r>
              <a:rPr lang="en-US" dirty="0" smtClean="0"/>
              <a:t>Pretty </a:t>
            </a:r>
            <a:r>
              <a:rPr lang="en-US" dirty="0"/>
              <a:t>small</a:t>
            </a:r>
          </a:p>
          <a:p>
            <a:pPr lvl="1"/>
            <a:r>
              <a:rPr lang="en-US" dirty="0" smtClean="0"/>
              <a:t>Sum of MSE: 1.69%</a:t>
            </a:r>
          </a:p>
          <a:p>
            <a:pPr lvl="1"/>
            <a:r>
              <a:rPr lang="en-US" dirty="0"/>
              <a:t>Sum of </a:t>
            </a:r>
            <a:r>
              <a:rPr lang="en-US" dirty="0" smtClean="0"/>
              <a:t>QL: 1.30%</a:t>
            </a:r>
          </a:p>
          <a:p>
            <a:endParaRPr lang="en-US" dirty="0"/>
          </a:p>
          <a:p>
            <a:r>
              <a:rPr lang="en-US" b="1" u="sng" dirty="0" smtClean="0"/>
              <a:t>Thus,</a:t>
            </a:r>
          </a:p>
          <a:p>
            <a:pPr>
              <a:spcBef>
                <a:spcPts val="600"/>
              </a:spcBef>
            </a:pPr>
            <a:r>
              <a:rPr lang="en-US" dirty="0"/>
              <a:t>f</a:t>
            </a:r>
            <a:r>
              <a:rPr lang="en-US" dirty="0" smtClean="0"/>
              <a:t>or linear regression, we may want </a:t>
            </a:r>
            <a:r>
              <a:rPr lang="en-US" b="1" dirty="0" smtClean="0"/>
              <a:t>to use n=5 for all currency pairs</a:t>
            </a:r>
          </a:p>
          <a:p>
            <a:pPr>
              <a:spcBef>
                <a:spcPts val="600"/>
              </a:spcBef>
            </a:pPr>
            <a:r>
              <a:rPr lang="en-US" dirty="0" smtClean="0"/>
              <a:t>- Consistency across all currency pairs.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08" y="1470336"/>
            <a:ext cx="4363615" cy="495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12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67544" y="346646"/>
            <a:ext cx="8229600" cy="850106"/>
          </a:xfrm>
        </p:spPr>
        <p:txBody>
          <a:bodyPr>
            <a:noAutofit/>
          </a:bodyPr>
          <a:lstStyle/>
          <a:p>
            <a:pPr>
              <a:lnSpc>
                <a:spcPts val="3240"/>
              </a:lnSpc>
            </a:pPr>
            <a:r>
              <a:rPr lang="en-US" sz="2400" b="1" dirty="0"/>
              <a:t>(b) Benchmark Model 2: Linear Regression Model </a:t>
            </a:r>
            <a:br>
              <a:rPr lang="en-US" sz="2400" b="1" dirty="0"/>
            </a:br>
            <a:r>
              <a:rPr lang="en-US" sz="2400" b="1" dirty="0" smtClean="0"/>
              <a:t>Summary (Linear Regression vs. </a:t>
            </a:r>
            <a:r>
              <a:rPr lang="en-US" sz="2400" b="1" dirty="0" err="1" smtClean="0"/>
              <a:t>Past</a:t>
            </a:r>
            <a:r>
              <a:rPr lang="en-US" altLang="zh-CN" sz="2400" b="1" dirty="0" err="1" smtClean="0"/>
              <a:t>AsPresent</a:t>
            </a:r>
            <a:r>
              <a:rPr lang="en-US" sz="2400" b="1" dirty="0" smtClean="0"/>
              <a:t>)</a:t>
            </a:r>
            <a:endParaRPr lang="en-US" sz="2000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43" y="2636912"/>
            <a:ext cx="6902852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1734998" y="1412776"/>
            <a:ext cx="6264696" cy="977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400" b="1" u="sng" dirty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400" b="1" dirty="0"/>
              <a:t>Linear regression </a:t>
            </a:r>
            <a:r>
              <a:rPr lang="en-US" sz="1400" b="1" dirty="0" smtClean="0"/>
              <a:t>model </a:t>
            </a:r>
            <a:r>
              <a:rPr lang="en-US" sz="1400" dirty="0"/>
              <a:t>(with n=5) </a:t>
            </a:r>
            <a:r>
              <a:rPr lang="en-US" sz="1400" b="1" dirty="0"/>
              <a:t>seems to be the most suitable model </a:t>
            </a:r>
            <a:r>
              <a:rPr lang="en-US" sz="1400" dirty="0"/>
              <a:t>in terms of</a:t>
            </a:r>
            <a:r>
              <a:rPr lang="en-US" sz="1400" b="1" dirty="0"/>
              <a:t> </a:t>
            </a:r>
            <a:r>
              <a:rPr lang="en-US" sz="1400" b="1" u="sng" dirty="0"/>
              <a:t>sum of MSE</a:t>
            </a:r>
            <a:r>
              <a:rPr lang="en-US" sz="1400" b="1" dirty="0"/>
              <a:t>, </a:t>
            </a:r>
            <a:r>
              <a:rPr lang="en-US" sz="1400" b="1" u="sng" dirty="0"/>
              <a:t>sum of QL</a:t>
            </a:r>
            <a:r>
              <a:rPr lang="en-US" sz="1400" b="1" dirty="0"/>
              <a:t> </a:t>
            </a:r>
            <a:r>
              <a:rPr lang="en-US" sz="1400" dirty="0"/>
              <a:t>and</a:t>
            </a:r>
            <a:r>
              <a:rPr lang="en-US" sz="1400" b="1" dirty="0"/>
              <a:t> </a:t>
            </a:r>
            <a:r>
              <a:rPr lang="en-US" sz="1400" b="1" u="sng" dirty="0"/>
              <a:t>the level of model complexity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29890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4</a:t>
            </a:fld>
            <a:endParaRPr 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785869"/>
            <a:ext cx="4104456" cy="2867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26368" y="476672"/>
            <a:ext cx="8219256" cy="778098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Features of Data – Daily Volatility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624526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0634" y="404664"/>
            <a:ext cx="8229600" cy="850106"/>
          </a:xfrm>
        </p:spPr>
        <p:txBody>
          <a:bodyPr>
            <a:noAutofit/>
          </a:bodyPr>
          <a:lstStyle/>
          <a:p>
            <a:pPr>
              <a:lnSpc>
                <a:spcPts val="3240"/>
              </a:lnSpc>
            </a:pPr>
            <a:r>
              <a:rPr lang="en-US" sz="2400" b="1" dirty="0"/>
              <a:t>(b) Benchmark Model 2: Linear Regression Model </a:t>
            </a:r>
            <a:br>
              <a:rPr lang="en-US" sz="2400" b="1" dirty="0"/>
            </a:br>
            <a:r>
              <a:rPr lang="en-US" sz="2400" b="1" dirty="0" smtClean="0"/>
              <a:t>Summary </a:t>
            </a:r>
            <a:br>
              <a:rPr lang="en-US" sz="2400" b="1" dirty="0" smtClean="0"/>
            </a:br>
            <a:r>
              <a:rPr lang="en-US" sz="2400" b="1" dirty="0" smtClean="0"/>
              <a:t>(Linear Regression vs. </a:t>
            </a:r>
            <a:r>
              <a:rPr lang="en-US" sz="2400" b="1" dirty="0" err="1" smtClean="0"/>
              <a:t>Past</a:t>
            </a:r>
            <a:r>
              <a:rPr lang="en-US" altLang="zh-CN" sz="2400" b="1" dirty="0" err="1" smtClean="0"/>
              <a:t>AsPresent</a:t>
            </a:r>
            <a:r>
              <a:rPr lang="en-US" sz="2400" b="1" dirty="0" smtClean="0"/>
              <a:t>)</a:t>
            </a:r>
            <a:endParaRPr lang="en-US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47" y="1916832"/>
            <a:ext cx="8438625" cy="402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836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0634" y="404664"/>
            <a:ext cx="8229600" cy="850106"/>
          </a:xfrm>
        </p:spPr>
        <p:txBody>
          <a:bodyPr>
            <a:noAutofit/>
          </a:bodyPr>
          <a:lstStyle/>
          <a:p>
            <a:pPr>
              <a:lnSpc>
                <a:spcPts val="3240"/>
              </a:lnSpc>
            </a:pPr>
            <a:r>
              <a:rPr lang="en-US" sz="2400" b="1" dirty="0"/>
              <a:t>(b) Benchmark Model 2: Linear Regression Model </a:t>
            </a:r>
            <a:br>
              <a:rPr lang="en-US" sz="2400" b="1" dirty="0"/>
            </a:br>
            <a:r>
              <a:rPr lang="en-US" sz="2400" b="1" dirty="0" smtClean="0"/>
              <a:t>Summary </a:t>
            </a:r>
            <a:br>
              <a:rPr lang="en-US" sz="2400" b="1" dirty="0" smtClean="0"/>
            </a:br>
            <a:r>
              <a:rPr lang="en-US" sz="2400" b="1" dirty="0" smtClean="0"/>
              <a:t>(Linear Regression vs. </a:t>
            </a:r>
            <a:r>
              <a:rPr lang="en-US" sz="2400" b="1" dirty="0" err="1" smtClean="0"/>
              <a:t>Past</a:t>
            </a:r>
            <a:r>
              <a:rPr lang="en-US" altLang="zh-CN" sz="2400" b="1" dirty="0" err="1" smtClean="0"/>
              <a:t>AsPresent</a:t>
            </a:r>
            <a:r>
              <a:rPr lang="en-US" sz="2400" b="1" dirty="0" smtClean="0"/>
              <a:t>)</a:t>
            </a:r>
            <a:endParaRPr lang="en-US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33" y="1988840"/>
            <a:ext cx="8533539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253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Results of Prediction </a:t>
            </a:r>
            <a:r>
              <a:rPr lang="en-US" sz="2000" b="1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b="1" dirty="0" smtClean="0"/>
              <a:t>Research </a:t>
            </a:r>
            <a:r>
              <a:rPr lang="en-US" sz="2000" b="1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89036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67328" cy="15121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 smtClean="0"/>
              <a:t>(c) </a:t>
            </a:r>
            <a:r>
              <a:rPr lang="en-US" sz="2800" b="1" dirty="0"/>
              <a:t>Research Model </a:t>
            </a:r>
            <a:r>
              <a:rPr lang="en-US" sz="2800" b="1" dirty="0" smtClean="0"/>
              <a:t>1: </a:t>
            </a:r>
            <a:r>
              <a:rPr lang="en-US" sz="2800" b="1" dirty="0"/>
              <a:t>Ridge </a:t>
            </a:r>
            <a:r>
              <a:rPr lang="en-US" sz="2800" b="1" dirty="0" smtClean="0"/>
              <a:t>Regression Model </a:t>
            </a:r>
            <a:br>
              <a:rPr lang="en-US" sz="2800" b="1" dirty="0" smtClean="0"/>
            </a:br>
            <a:endParaRPr lang="en-US" sz="23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800394" y="2534959"/>
            <a:ext cx="7429206" cy="3713441"/>
            <a:chOff x="800394" y="2004536"/>
            <a:chExt cx="7429206" cy="3713441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990600" y="3581400"/>
              <a:ext cx="7239000" cy="853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514600" y="3407055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105400" y="3398520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左大括号 7"/>
            <p:cNvSpPr/>
            <p:nvPr/>
          </p:nvSpPr>
          <p:spPr>
            <a:xfrm rot="-5400000">
              <a:off x="2921793" y="2464591"/>
              <a:ext cx="228600" cy="4138618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左大括号 8"/>
            <p:cNvSpPr/>
            <p:nvPr/>
          </p:nvSpPr>
          <p:spPr>
            <a:xfrm rot="-5400000">
              <a:off x="6522247" y="3078955"/>
              <a:ext cx="228600" cy="2909890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181600" y="3398520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00093" y="4655919"/>
              <a:ext cx="16708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Training Sample</a:t>
              </a:r>
            </a:p>
            <a:p>
              <a:pPr algn="ctr"/>
              <a:r>
                <a:rPr lang="en-US" dirty="0" smtClean="0"/>
                <a:t>(first 3.5 years)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4687669"/>
              <a:ext cx="1544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Test Sample</a:t>
              </a:r>
            </a:p>
            <a:p>
              <a:pPr algn="ctr"/>
              <a:r>
                <a:rPr lang="en-US" dirty="0" smtClean="0"/>
                <a:t>(last 1.5 years)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7626" y="3581400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300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90800" y="3581400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301</a:t>
              </a:r>
              <a:endParaRPr lang="en-US" sz="1200" dirty="0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2790822" y="3414711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39004" y="2021336"/>
              <a:ext cx="1570238" cy="738664"/>
            </a:xfrm>
            <a:prstGeom prst="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The first prediction</a:t>
              </a:r>
            </a:p>
            <a:p>
              <a:pPr algn="ctr"/>
              <a:r>
                <a:rPr lang="en-US" sz="1400" dirty="0" smtClean="0"/>
                <a:t> made in the </a:t>
              </a:r>
            </a:p>
            <a:p>
              <a:pPr algn="ctr"/>
              <a:r>
                <a:rPr lang="en-US" sz="1400" dirty="0" smtClean="0"/>
                <a:t>training sample</a:t>
              </a:r>
              <a:endParaRPr lang="en-US" sz="1400" dirty="0"/>
            </a:p>
          </p:txBody>
        </p:sp>
        <p:cxnSp>
          <p:nvCxnSpPr>
            <p:cNvPr id="17" name="直接箭头连接符 16"/>
            <p:cNvCxnSpPr>
              <a:stCxn id="16" idx="2"/>
            </p:cNvCxnSpPr>
            <p:nvPr/>
          </p:nvCxnSpPr>
          <p:spPr>
            <a:xfrm flipH="1">
              <a:off x="2818587" y="2760000"/>
              <a:ext cx="505536" cy="65471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347862" y="5410200"/>
              <a:ext cx="1616981" cy="307777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Pick the optimal </a:t>
              </a:r>
              <a:r>
                <a:rPr lang="el-GR" sz="1400" dirty="0" smtClean="0"/>
                <a:t>λ</a:t>
              </a:r>
              <a:r>
                <a:rPr lang="en-US" sz="1400" dirty="0" smtClean="0"/>
                <a:t>*</a:t>
              </a:r>
              <a:endParaRPr lang="en-US" sz="1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638800" y="5410200"/>
              <a:ext cx="2002984" cy="307777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Test using the optimal </a:t>
              </a:r>
              <a:r>
                <a:rPr lang="el-GR" sz="1400" dirty="0"/>
                <a:t>λ</a:t>
              </a:r>
              <a:r>
                <a:rPr lang="en-US" sz="1400" dirty="0"/>
                <a:t>*</a:t>
              </a:r>
            </a:p>
          </p:txBody>
        </p:sp>
        <p:sp>
          <p:nvSpPr>
            <p:cNvPr id="20" name="左大括号 19"/>
            <p:cNvSpPr/>
            <p:nvPr/>
          </p:nvSpPr>
          <p:spPr>
            <a:xfrm rot="-16200000">
              <a:off x="1638707" y="2399893"/>
              <a:ext cx="228600" cy="1524814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8200" y="3999623"/>
              <a:ext cx="1939097" cy="307777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Skip the first 300 data</a:t>
              </a:r>
              <a:endParaRPr lang="en-US" sz="1400" dirty="0"/>
            </a:p>
          </p:txBody>
        </p:sp>
        <p:sp>
          <p:nvSpPr>
            <p:cNvPr id="22" name="左大括号 21"/>
            <p:cNvSpPr/>
            <p:nvPr/>
          </p:nvSpPr>
          <p:spPr>
            <a:xfrm rot="-5400000">
              <a:off x="1695857" y="3104744"/>
              <a:ext cx="114301" cy="1524813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0394" y="2014746"/>
              <a:ext cx="1631408" cy="738664"/>
            </a:xfrm>
            <a:prstGeom prst="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Data used to fit the </a:t>
              </a:r>
            </a:p>
            <a:p>
              <a:pPr algn="ctr"/>
              <a:r>
                <a:rPr lang="en-US" sz="1400" dirty="0" smtClean="0"/>
                <a:t>first model in the </a:t>
              </a:r>
            </a:p>
            <a:p>
              <a:pPr algn="ctr"/>
              <a:r>
                <a:rPr lang="en-US" sz="1400" dirty="0" smtClean="0"/>
                <a:t>training sample</a:t>
              </a:r>
              <a:endParaRPr lang="en-US" sz="1400" dirty="0"/>
            </a:p>
          </p:txBody>
        </p:sp>
        <p:cxnSp>
          <p:nvCxnSpPr>
            <p:cNvPr id="24" name="直接箭头连接符 23"/>
            <p:cNvCxnSpPr>
              <a:stCxn id="23" idx="2"/>
              <a:endCxn id="20" idx="1"/>
            </p:cNvCxnSpPr>
            <p:nvPr/>
          </p:nvCxnSpPr>
          <p:spPr>
            <a:xfrm>
              <a:off x="1616098" y="2753410"/>
              <a:ext cx="107129" cy="29459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左大括号 24"/>
            <p:cNvSpPr/>
            <p:nvPr/>
          </p:nvSpPr>
          <p:spPr>
            <a:xfrm rot="-16200000">
              <a:off x="2933700" y="1257300"/>
              <a:ext cx="228600" cy="4114799"/>
            </a:xfrm>
            <a:prstGeom prst="leftBrace">
              <a:avLst>
                <a:gd name="adj1" fmla="val 64063"/>
                <a:gd name="adj2" fmla="val 39355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35992" y="2004536"/>
              <a:ext cx="1631408" cy="738664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Data used to fit the </a:t>
              </a:r>
            </a:p>
            <a:p>
              <a:pPr algn="ctr"/>
              <a:r>
                <a:rPr lang="en-US" sz="1400" dirty="0" smtClean="0"/>
                <a:t>first model in the </a:t>
              </a:r>
            </a:p>
            <a:p>
              <a:pPr algn="ctr"/>
              <a:r>
                <a:rPr lang="en-US" sz="1400" dirty="0" smtClean="0"/>
                <a:t>test sample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22419" y="3581400"/>
              <a:ext cx="335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700" dirty="0" smtClean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24708" y="3581400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700" dirty="0"/>
                <a:t>2</a:t>
              </a:r>
              <a:endParaRPr lang="en-US" sz="700" dirty="0" smtClean="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8048400" y="3398520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6" idx="2"/>
            </p:cNvCxnSpPr>
            <p:nvPr/>
          </p:nvCxnSpPr>
          <p:spPr>
            <a:xfrm flipH="1">
              <a:off x="3657601" y="2743200"/>
              <a:ext cx="1394095" cy="45719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5257800" y="2744705"/>
              <a:ext cx="1597496" cy="65381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019800" y="2021336"/>
              <a:ext cx="1631408" cy="738664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The first prediction</a:t>
              </a:r>
            </a:p>
            <a:p>
              <a:pPr algn="ctr"/>
              <a:r>
                <a:rPr lang="en-US" sz="1400" dirty="0" smtClean="0"/>
                <a:t> made in the </a:t>
              </a:r>
            </a:p>
            <a:p>
              <a:pPr algn="ctr"/>
              <a:r>
                <a:rPr lang="en-US" sz="1400" dirty="0" smtClean="0"/>
                <a:t>test sample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74819" y="3581400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700" dirty="0" smtClean="0"/>
                <a:t>1</a:t>
              </a:r>
              <a:r>
                <a:rPr lang="en-US" sz="1200" dirty="0" smtClean="0"/>
                <a:t>+1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1499" y="3849985"/>
              <a:ext cx="2804101" cy="461665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1200" baseline="-25000" dirty="0" smtClean="0"/>
                <a:t>1</a:t>
              </a:r>
              <a:r>
                <a:rPr lang="en-US" sz="1200" dirty="0" smtClean="0"/>
                <a:t> is the last datum in the training sample</a:t>
              </a:r>
            </a:p>
            <a:p>
              <a:r>
                <a:rPr lang="en-US" sz="1200" dirty="0" smtClean="0"/>
                <a:t>T</a:t>
              </a:r>
              <a:r>
                <a:rPr lang="en-US" sz="1200" baseline="-25000" dirty="0" smtClean="0"/>
                <a:t>1</a:t>
              </a:r>
              <a:r>
                <a:rPr lang="en-US" sz="1200" dirty="0" smtClean="0"/>
                <a:t>+1 is the first datum in the test sample</a:t>
              </a:r>
            </a:p>
          </p:txBody>
        </p:sp>
      </p:grp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798198" y="1196752"/>
                <a:ext cx="793832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sz="2000" b="1" dirty="0"/>
                  <a:t>U</a:t>
                </a:r>
                <a:r>
                  <a:rPr lang="en-US" sz="2000" b="1" dirty="0" smtClean="0"/>
                  <a:t>sing </a:t>
                </a:r>
                <a:r>
                  <a:rPr lang="en-US" sz="2000" b="1" dirty="0"/>
                  <a:t>the optimal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>
                            <a:latin typeface="Cambria Math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000" b="0">
                            <a:latin typeface="Cambria Math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000" b="0">
                            <a:latin typeface="Cambria Math"/>
                          </a:rPr>
                          <m:t>lr</m:t>
                        </m:r>
                      </m:sub>
                      <m:sup>
                        <m:r>
                          <a:rPr lang="en-US" sz="2000" b="0">
                            <a:latin typeface="Cambria Math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000" b="1" dirty="0"/>
                  <a:t> obtained from optimized linear regression </a:t>
                </a:r>
                <a:r>
                  <a:rPr lang="en-US" sz="2000" b="1" dirty="0" smtClean="0"/>
                  <a:t>model</a:t>
                </a:r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sz="2000" b="1" dirty="0" smtClean="0"/>
                  <a:t>Optimizing </a:t>
                </a:r>
                <a:r>
                  <a:rPr lang="el-GR" sz="2000" b="1" dirty="0"/>
                  <a:t>λ</a:t>
                </a:r>
                <a:r>
                  <a:rPr lang="en-US" sz="2000" b="1" dirty="0"/>
                  <a:t> only </a:t>
                </a:r>
                <a:endParaRPr lang="en-US" sz="20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98" y="1196752"/>
                <a:ext cx="7938327" cy="1015663"/>
              </a:xfrm>
              <a:prstGeom prst="rect">
                <a:avLst/>
              </a:prstGeom>
              <a:blipFill rotWithShape="1">
                <a:blip r:embed="rId2"/>
                <a:stretch>
                  <a:fillRect l="-691" r="-307" b="-47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91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Autofit/>
          </a:bodyPr>
          <a:lstStyle/>
          <a:p>
            <a:r>
              <a:rPr lang="en-US" sz="2800" b="1" dirty="0"/>
              <a:t>(c) Research Model 1: Ridge Regression </a:t>
            </a:r>
            <a:r>
              <a:rPr lang="en-US" sz="2800" b="1" dirty="0" smtClean="0"/>
              <a:t>Model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 smtClean="0"/>
              <a:t>optimal lambda for Different Currency Pairs (n* from LR)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124743"/>
            <a:ext cx="6791676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39105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Autofit/>
          </a:bodyPr>
          <a:lstStyle/>
          <a:p>
            <a:r>
              <a:rPr lang="en-US" sz="2800" b="1" dirty="0"/>
              <a:t>(c) Research Model 1: Ridge Regression </a:t>
            </a:r>
            <a:r>
              <a:rPr lang="en-US" sz="2800" b="1" dirty="0" smtClean="0"/>
              <a:t>Model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 smtClean="0"/>
              <a:t>optimal lambda for Different Currency Pairs (n* from LR)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96752"/>
            <a:ext cx="674434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284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(c) Research Model 1: Ridge Regression </a:t>
            </a:r>
            <a:r>
              <a:rPr lang="en-US" sz="2800" b="1" dirty="0" smtClean="0"/>
              <a:t>Model</a:t>
            </a:r>
            <a:r>
              <a:rPr lang="en-US" sz="3000" b="1" dirty="0" smtClean="0"/>
              <a:t> 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en-US" altLang="zh-CN" sz="2400" b="1" dirty="0" smtClean="0"/>
              <a:t>Stability of Coefficients (of Best Fitted Model) in the Training Sample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285040" y="1433664"/>
            <a:ext cx="8751456" cy="18004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u="sng" dirty="0" smtClean="0"/>
              <a:t>Observation</a:t>
            </a:r>
            <a:r>
              <a:rPr lang="en-US" sz="1600" dirty="0" smtClean="0"/>
              <a:t>: 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/>
              <a:t>For each currency pair, coefficients of the best fitted model (producing the lowest MSE) in the training sample are quite stable over time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/>
              <a:t>During the period when SE is higher, the value of coefficients often have larger </a:t>
            </a:r>
            <a:r>
              <a:rPr lang="en-US" sz="1600" dirty="0" smtClean="0"/>
              <a:t>changes</a:t>
            </a:r>
          </a:p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/>
              <a:t>For a fixed n, as lambda value increases, fitted parameter (except intercept) values generally decrease</a:t>
            </a:r>
            <a:endParaRPr 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297152" y="2348880"/>
            <a:ext cx="758721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itchFamily="34" charset="0"/>
              <a:buChar char="•"/>
            </a:pP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7" name="矩形 6">
            <a:hlinkClick r:id="rId2" action="ppaction://hlinkpres?slideindex=1&amp;slidetitle="/>
          </p:cNvPr>
          <p:cNvSpPr/>
          <p:nvPr/>
        </p:nvSpPr>
        <p:spPr>
          <a:xfrm>
            <a:off x="827584" y="3475856"/>
            <a:ext cx="2160240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AUDUSD RR(9)</a:t>
            </a:r>
          </a:p>
        </p:txBody>
      </p:sp>
      <p:sp>
        <p:nvSpPr>
          <p:cNvPr id="12" name="矩形 11">
            <a:hlinkClick r:id="rId3" action="ppaction://hlinkpres?slideindex=1&amp;slidetitle="/>
          </p:cNvPr>
          <p:cNvSpPr/>
          <p:nvPr/>
        </p:nvSpPr>
        <p:spPr>
          <a:xfrm>
            <a:off x="827584" y="4365104"/>
            <a:ext cx="2160240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CADUSD RR(7)</a:t>
            </a:r>
            <a:endParaRPr lang="en-US" sz="2000" b="1" dirty="0"/>
          </a:p>
        </p:txBody>
      </p:sp>
      <p:sp>
        <p:nvSpPr>
          <p:cNvPr id="13" name="矩形 12">
            <a:hlinkClick r:id="rId4" action="ppaction://hlinkpres?slideindex=1&amp;slidetitle="/>
          </p:cNvPr>
          <p:cNvSpPr/>
          <p:nvPr/>
        </p:nvSpPr>
        <p:spPr>
          <a:xfrm>
            <a:off x="827584" y="5301208"/>
            <a:ext cx="2160240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CHFUSD RR(7)</a:t>
            </a:r>
            <a:endParaRPr lang="en-US" sz="2000" b="1" dirty="0"/>
          </a:p>
        </p:txBody>
      </p:sp>
      <p:sp>
        <p:nvSpPr>
          <p:cNvPr id="17" name="矩形 16">
            <a:hlinkClick r:id="rId5" action="ppaction://hlinkpres?slideindex=1&amp;slidetitle="/>
          </p:cNvPr>
          <p:cNvSpPr/>
          <p:nvPr/>
        </p:nvSpPr>
        <p:spPr>
          <a:xfrm>
            <a:off x="3491880" y="3484215"/>
            <a:ext cx="2160240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EURUSD RR(7)</a:t>
            </a:r>
            <a:endParaRPr lang="en-US" sz="2000" b="1" dirty="0"/>
          </a:p>
        </p:txBody>
      </p:sp>
      <p:sp>
        <p:nvSpPr>
          <p:cNvPr id="18" name="矩形 17">
            <a:hlinkClick r:id="rId6" action="ppaction://hlinkpres?slideindex=1&amp;slidetitle="/>
          </p:cNvPr>
          <p:cNvSpPr/>
          <p:nvPr/>
        </p:nvSpPr>
        <p:spPr>
          <a:xfrm>
            <a:off x="3491880" y="4420319"/>
            <a:ext cx="2160240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GBPUSD RR(7)</a:t>
            </a:r>
          </a:p>
        </p:txBody>
      </p:sp>
      <p:sp>
        <p:nvSpPr>
          <p:cNvPr id="19" name="矩形 18">
            <a:hlinkClick r:id="rId7" action="ppaction://hlinkpres?slideindex=1&amp;slidetitle="/>
          </p:cNvPr>
          <p:cNvSpPr/>
          <p:nvPr/>
        </p:nvSpPr>
        <p:spPr>
          <a:xfrm>
            <a:off x="6156176" y="3475856"/>
            <a:ext cx="2160240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NZDUSD RR(10)</a:t>
            </a:r>
            <a:endParaRPr lang="en-US" sz="2000" b="1" dirty="0"/>
          </a:p>
        </p:txBody>
      </p:sp>
      <p:sp>
        <p:nvSpPr>
          <p:cNvPr id="21" name="矩形 20">
            <a:hlinkClick r:id="rId8" action="ppaction://hlinkpres?slideindex=1&amp;slidetitle="/>
          </p:cNvPr>
          <p:cNvSpPr/>
          <p:nvPr/>
        </p:nvSpPr>
        <p:spPr>
          <a:xfrm>
            <a:off x="3491880" y="5301208"/>
            <a:ext cx="2160240" cy="72008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NOKUSD RR(7)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0385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56792"/>
            <a:ext cx="6048672" cy="491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000" b="1" dirty="0" smtClean="0"/>
              <a:t>(c) </a:t>
            </a:r>
            <a:r>
              <a:rPr lang="en-US" sz="3200" b="1" dirty="0"/>
              <a:t>Research Model 1: R</a:t>
            </a:r>
            <a:r>
              <a:rPr lang="en-US" sz="3200" b="1" dirty="0" smtClean="0"/>
              <a:t>idge </a:t>
            </a:r>
            <a:r>
              <a:rPr lang="en-US" sz="3200" b="1" dirty="0"/>
              <a:t>R</a:t>
            </a:r>
            <a:r>
              <a:rPr lang="en-US" sz="3200" b="1" dirty="0" smtClean="0"/>
              <a:t>egression </a:t>
            </a:r>
            <a:r>
              <a:rPr lang="en-US" sz="3200" b="1" dirty="0"/>
              <a:t>M</a:t>
            </a:r>
            <a:r>
              <a:rPr lang="en-US" sz="3200" b="1" dirty="0" smtClean="0"/>
              <a:t>odel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 smtClean="0"/>
              <a:t>vs.</a:t>
            </a:r>
            <a:r>
              <a:rPr lang="en-US" sz="2400" b="1" dirty="0" smtClean="0"/>
              <a:t> </a:t>
            </a:r>
            <a:r>
              <a:rPr lang="en-US" sz="2400" b="1" dirty="0"/>
              <a:t>Benchmark Model </a:t>
            </a:r>
            <a:r>
              <a:rPr lang="en-US" altLang="zh-CN" sz="2400" b="1" dirty="0" smtClean="0"/>
              <a:t>2</a:t>
            </a:r>
            <a:r>
              <a:rPr lang="en-US" sz="2400" b="1" dirty="0" smtClean="0"/>
              <a:t>: </a:t>
            </a:r>
            <a:r>
              <a:rPr lang="en-US" altLang="zh-CN" sz="2400" b="1" dirty="0" smtClean="0"/>
              <a:t>Linear Regression</a:t>
            </a:r>
            <a:r>
              <a:rPr lang="en-US" sz="2400" b="1" dirty="0" smtClean="0"/>
              <a:t> </a:t>
            </a:r>
            <a:r>
              <a:rPr lang="en-US" sz="2400" b="1" dirty="0"/>
              <a:t>Model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076056" y="4005064"/>
            <a:ext cx="3528392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b="1" u="sng" dirty="0" smtClean="0"/>
              <a:t>Observation: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b="1" dirty="0"/>
              <a:t>R</a:t>
            </a:r>
            <a:r>
              <a:rPr lang="en-US" b="1" dirty="0" smtClean="0"/>
              <a:t>idge regression model </a:t>
            </a:r>
            <a:r>
              <a:rPr lang="en-US" dirty="0" smtClean="0"/>
              <a:t>(with the same optimal n* as Linear Regression Model) </a:t>
            </a:r>
            <a:r>
              <a:rPr lang="en-US" b="1" dirty="0" smtClean="0"/>
              <a:t>slightly</a:t>
            </a:r>
            <a:r>
              <a:rPr lang="en-US" dirty="0" smtClean="0"/>
              <a:t> </a:t>
            </a:r>
            <a:r>
              <a:rPr lang="en-US" b="1" dirty="0" smtClean="0"/>
              <a:t>outperformed Linear </a:t>
            </a:r>
            <a:r>
              <a:rPr lang="en-US" b="1" dirty="0"/>
              <a:t>Regression Model </a:t>
            </a:r>
            <a:r>
              <a:rPr lang="en-US" dirty="0" smtClean="0"/>
              <a:t>(with n optimized)</a:t>
            </a:r>
            <a:r>
              <a:rPr lang="en-US" b="1" dirty="0" smtClean="0"/>
              <a:t> in terms of </a:t>
            </a:r>
            <a:r>
              <a:rPr lang="en-US" b="1" u="sng" dirty="0" smtClean="0"/>
              <a:t>sum of MSE </a:t>
            </a:r>
            <a:r>
              <a:rPr lang="en-US" b="1" dirty="0" smtClean="0"/>
              <a:t>and </a:t>
            </a:r>
            <a:r>
              <a:rPr lang="en-US" b="1" u="sng" dirty="0" smtClean="0"/>
              <a:t>sum of QL </a:t>
            </a:r>
            <a:r>
              <a:rPr lang="en-US" b="1" dirty="0" smtClean="0"/>
              <a:t>across 7 currency pairs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7767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ts val="3200"/>
              </a:lnSpc>
            </a:pPr>
            <a:r>
              <a:rPr lang="en-US" sz="3000" b="1" dirty="0" smtClean="0"/>
              <a:t>(c) </a:t>
            </a:r>
            <a:r>
              <a:rPr lang="en-US" sz="3200" b="1" dirty="0"/>
              <a:t>Research Model 1: </a:t>
            </a:r>
            <a:r>
              <a:rPr lang="en-US" sz="3200" b="1" dirty="0" smtClean="0"/>
              <a:t>Ridge Regression Model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/>
              <a:t>What if we </a:t>
            </a:r>
            <a:r>
              <a:rPr lang="en-US" sz="3000" b="1" dirty="0" smtClean="0"/>
              <a:t>optimize both n and lambda?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5727140" y="1722285"/>
            <a:ext cx="302433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b="1" u="sng" dirty="0" smtClean="0"/>
              <a:t>Ridge Regression 1: </a:t>
            </a:r>
          </a:p>
          <a:p>
            <a:r>
              <a:rPr lang="en-US" altLang="zh-CN" dirty="0" smtClean="0"/>
              <a:t>only optimize lambda</a:t>
            </a:r>
            <a:endParaRPr lang="en-US" u="sng" dirty="0" smtClean="0"/>
          </a:p>
          <a:p>
            <a:pPr>
              <a:spcBef>
                <a:spcPts val="1200"/>
              </a:spcBef>
            </a:pPr>
            <a:r>
              <a:rPr lang="en-US" altLang="zh-CN" b="1" u="sng" dirty="0"/>
              <a:t>Ridge Regression </a:t>
            </a:r>
            <a:r>
              <a:rPr lang="en-US" altLang="zh-CN" b="1" u="sng" dirty="0" smtClean="0"/>
              <a:t>2: </a:t>
            </a:r>
          </a:p>
          <a:p>
            <a:r>
              <a:rPr lang="en-US" altLang="zh-CN" dirty="0" smtClean="0"/>
              <a:t>optimize both n and lambda</a:t>
            </a:r>
            <a:endParaRPr lang="en-US" u="sng" dirty="0"/>
          </a:p>
          <a:p>
            <a:pPr>
              <a:spcBef>
                <a:spcPts val="1200"/>
              </a:spcBef>
            </a:pPr>
            <a:r>
              <a:rPr lang="en-US" b="1" u="sng" dirty="0" smtClean="0"/>
              <a:t>Observation:</a:t>
            </a:r>
          </a:p>
          <a:p>
            <a:pPr>
              <a:spcBef>
                <a:spcPts val="1200"/>
              </a:spcBef>
            </a:pPr>
            <a:r>
              <a:rPr lang="en-US" b="1" u="sng" dirty="0"/>
              <a:t>Degree of Out</a:t>
            </a:r>
            <a:r>
              <a:rPr lang="en-US" altLang="zh-CN" b="1" u="sng" dirty="0"/>
              <a:t>performance</a:t>
            </a:r>
            <a:endParaRPr lang="en-US" b="1" u="sng" dirty="0"/>
          </a:p>
          <a:p>
            <a:pPr>
              <a:spcAft>
                <a:spcPts val="1200"/>
              </a:spcAft>
            </a:pPr>
            <a:r>
              <a:rPr lang="en-US" b="1" dirty="0" smtClean="0"/>
              <a:t>(RR</a:t>
            </a:r>
            <a:r>
              <a:rPr lang="en-US" altLang="zh-CN" b="1" dirty="0" smtClean="0"/>
              <a:t>1</a:t>
            </a:r>
            <a:r>
              <a:rPr lang="en-US" b="1" dirty="0" smtClean="0"/>
              <a:t> vs. RR</a:t>
            </a:r>
            <a:r>
              <a:rPr lang="en-US" altLang="zh-CN" b="1" dirty="0" smtClean="0"/>
              <a:t>2</a:t>
            </a:r>
            <a:r>
              <a:rPr lang="en-US" b="1" dirty="0" smtClean="0"/>
              <a:t>):</a:t>
            </a:r>
            <a:endParaRPr lang="en-US" b="1" dirty="0"/>
          </a:p>
          <a:p>
            <a:r>
              <a:rPr lang="en-US" dirty="0" smtClean="0"/>
              <a:t>Sum of MSE: 3.40%</a:t>
            </a:r>
          </a:p>
          <a:p>
            <a:r>
              <a:rPr lang="en-US" dirty="0"/>
              <a:t>Sum of </a:t>
            </a:r>
            <a:r>
              <a:rPr lang="en-US" dirty="0" smtClean="0"/>
              <a:t>QL: 2.25%</a:t>
            </a:r>
          </a:p>
          <a:p>
            <a:endParaRPr lang="en-US" dirty="0" smtClean="0"/>
          </a:p>
          <a:p>
            <a:r>
              <a:rPr lang="en-US" b="1" dirty="0" smtClean="0"/>
              <a:t>RR1 Model is slightly better than RR2</a:t>
            </a:r>
            <a:r>
              <a:rPr lang="en-US" b="1" dirty="0"/>
              <a:t> Model 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80" y="1210965"/>
            <a:ext cx="4943475" cy="538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705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Autofit/>
          </a:bodyPr>
          <a:lstStyle/>
          <a:p>
            <a:pPr>
              <a:lnSpc>
                <a:spcPts val="3360"/>
              </a:lnSpc>
            </a:pPr>
            <a:r>
              <a:rPr lang="en-US" sz="2400" b="1" dirty="0" smtClean="0"/>
              <a:t>(c) </a:t>
            </a:r>
            <a:r>
              <a:rPr lang="en-US" sz="2800" b="1" dirty="0"/>
              <a:t>Research Model 1: R</a:t>
            </a:r>
            <a:r>
              <a:rPr lang="en-US" sz="2800" b="1" dirty="0" smtClean="0"/>
              <a:t>idge Regression Model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What if we use n = 3</a:t>
            </a:r>
            <a:r>
              <a:rPr lang="en-US" sz="2400" b="1" dirty="0" smtClean="0"/>
              <a:t> </a:t>
            </a:r>
            <a:r>
              <a:rPr lang="en-US" sz="2400" b="1" dirty="0"/>
              <a:t>for all currency pairs</a:t>
            </a:r>
            <a:r>
              <a:rPr lang="en-US" sz="2400" b="1" dirty="0" smtClean="0"/>
              <a:t>?</a:t>
            </a:r>
            <a:endParaRPr lang="en-US" sz="20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040" y="1124744"/>
            <a:ext cx="672034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04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5</a:t>
            </a:fld>
            <a:endParaRPr lang="en-US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340768"/>
            <a:ext cx="6541449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78808" cy="936104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3000" b="1" dirty="0" smtClean="0"/>
              <a:t>Features of Data</a:t>
            </a:r>
            <a:br>
              <a:rPr lang="en-US" sz="3000" b="1" dirty="0" smtClean="0"/>
            </a:br>
            <a:r>
              <a:rPr lang="en-US" sz="3000" b="1" dirty="0"/>
              <a:t>– Daily </a:t>
            </a:r>
            <a:r>
              <a:rPr lang="en-US" sz="3000" b="1" dirty="0" smtClean="0"/>
              <a:t>Volatility &amp; log Volatility</a:t>
            </a:r>
            <a:endParaRPr lang="en-US" sz="3000" dirty="0"/>
          </a:p>
        </p:txBody>
      </p:sp>
      <p:sp>
        <p:nvSpPr>
          <p:cNvPr id="3" name="TextBox 2"/>
          <p:cNvSpPr txBox="1"/>
          <p:nvPr/>
        </p:nvSpPr>
        <p:spPr>
          <a:xfrm>
            <a:off x="7329411" y="1700808"/>
            <a:ext cx="14401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Volatility</a:t>
            </a:r>
            <a:r>
              <a:rPr lang="en-US" sz="1600" dirty="0" smtClean="0"/>
              <a:t>: </a:t>
            </a:r>
          </a:p>
          <a:p>
            <a:endParaRPr lang="en-US" sz="1600" dirty="0"/>
          </a:p>
          <a:p>
            <a:r>
              <a:rPr lang="en-US" sz="1600" dirty="0" smtClean="0"/>
              <a:t>heavier tails than a normal distribution</a:t>
            </a:r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endParaRPr lang="en-US" sz="1600" dirty="0"/>
          </a:p>
          <a:p>
            <a:endParaRPr lang="en-US" sz="1600" dirty="0" smtClean="0"/>
          </a:p>
          <a:p>
            <a:r>
              <a:rPr lang="en-US" sz="1600" b="1" dirty="0" smtClean="0"/>
              <a:t>Log Volatility</a:t>
            </a:r>
            <a:r>
              <a:rPr lang="en-US" sz="1600" dirty="0" smtClean="0"/>
              <a:t>:</a:t>
            </a:r>
          </a:p>
          <a:p>
            <a:endParaRPr lang="en-US" sz="1600" dirty="0" smtClean="0"/>
          </a:p>
          <a:p>
            <a:r>
              <a:rPr lang="en-US" sz="1600" dirty="0" smtClean="0"/>
              <a:t>thinner </a:t>
            </a:r>
            <a:r>
              <a:rPr lang="en-US" sz="1600" dirty="0"/>
              <a:t>tails than a normal </a:t>
            </a:r>
            <a:r>
              <a:rPr lang="en-US" sz="1600" dirty="0" smtClean="0"/>
              <a:t>distribution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4569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Autofit/>
          </a:bodyPr>
          <a:lstStyle/>
          <a:p>
            <a:pPr>
              <a:lnSpc>
                <a:spcPts val="3360"/>
              </a:lnSpc>
            </a:pPr>
            <a:r>
              <a:rPr lang="en-US" sz="2400" b="1" dirty="0" smtClean="0"/>
              <a:t>(c) </a:t>
            </a:r>
            <a:r>
              <a:rPr lang="en-US" sz="2800" b="1" dirty="0"/>
              <a:t>Research Model 1: R</a:t>
            </a:r>
            <a:r>
              <a:rPr lang="en-US" sz="2800" b="1" dirty="0" smtClean="0"/>
              <a:t>idge Regression Model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What if we use n = 3</a:t>
            </a:r>
            <a:r>
              <a:rPr lang="en-US" sz="2400" b="1" dirty="0" smtClean="0"/>
              <a:t> </a:t>
            </a:r>
            <a:r>
              <a:rPr lang="en-US" sz="2400" b="1" dirty="0"/>
              <a:t>for all currency pairs</a:t>
            </a:r>
            <a:r>
              <a:rPr lang="en-US" sz="2400" b="1" dirty="0" smtClean="0"/>
              <a:t>?</a:t>
            </a:r>
            <a:endParaRPr lang="en-US" sz="20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000" y="1140111"/>
            <a:ext cx="6715384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60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ts val="3200"/>
              </a:lnSpc>
            </a:pPr>
            <a:r>
              <a:rPr lang="en-US" sz="3000" b="1" dirty="0" smtClean="0"/>
              <a:t>(c) </a:t>
            </a:r>
            <a:r>
              <a:rPr lang="en-US" sz="3200" b="1" dirty="0"/>
              <a:t>Research Model 1: R</a:t>
            </a:r>
            <a:r>
              <a:rPr lang="en-US" sz="3200" b="1" dirty="0" smtClean="0"/>
              <a:t>idge </a:t>
            </a:r>
            <a:r>
              <a:rPr lang="en-US" sz="3200" b="1" dirty="0"/>
              <a:t>R</a:t>
            </a:r>
            <a:r>
              <a:rPr lang="en-US" sz="3200" b="1" dirty="0" smtClean="0"/>
              <a:t>egression </a:t>
            </a:r>
            <a:r>
              <a:rPr lang="en-US" sz="3200" b="1" dirty="0"/>
              <a:t>M</a:t>
            </a:r>
            <a:r>
              <a:rPr lang="en-US" sz="3200" b="1" dirty="0" smtClean="0"/>
              <a:t>odel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 smtClean="0"/>
              <a:t>What if we use n = 3 for all currency pairs?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917201" y="1700808"/>
            <a:ext cx="2592288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b="1" u="sng" dirty="0" smtClean="0"/>
              <a:t>Observation: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600" b="1" dirty="0" smtClean="0"/>
              <a:t>Decreasing the number of optimal parameters does not improve prediction performance </a:t>
            </a:r>
            <a:r>
              <a:rPr lang="en-US" sz="1600" dirty="0" smtClean="0"/>
              <a:t>in terms of sum of MSE &amp; sum of QL in the test sample.</a:t>
            </a:r>
          </a:p>
          <a:p>
            <a:pPr>
              <a:spcBef>
                <a:spcPts val="1200"/>
              </a:spcBef>
            </a:pPr>
            <a:r>
              <a:rPr lang="en-US" sz="1600" b="1" u="sng" dirty="0" smtClean="0"/>
              <a:t>Degree of </a:t>
            </a:r>
            <a:r>
              <a:rPr lang="en-US" altLang="zh-CN" sz="1600" b="1" u="sng" dirty="0" smtClean="0"/>
              <a:t>Outperformance</a:t>
            </a:r>
            <a:endParaRPr lang="en-US" sz="1600" b="1" u="sng" dirty="0" smtClean="0"/>
          </a:p>
          <a:p>
            <a:r>
              <a:rPr lang="en-US" sz="1600" b="1" dirty="0"/>
              <a:t>(different optimal n* </a:t>
            </a:r>
            <a:endParaRPr lang="en-US" sz="1600" b="1" dirty="0" smtClean="0"/>
          </a:p>
          <a:p>
            <a:r>
              <a:rPr lang="en-US" sz="1600" b="1" dirty="0" smtClean="0"/>
              <a:t>vs. n=3 </a:t>
            </a:r>
            <a:r>
              <a:rPr lang="en-US" sz="1600" b="1" dirty="0"/>
              <a:t>for all ):</a:t>
            </a:r>
            <a:endParaRPr lang="en-US" sz="1600" b="1" dirty="0" smtClean="0"/>
          </a:p>
          <a:p>
            <a:pPr>
              <a:spcBef>
                <a:spcPts val="1200"/>
              </a:spcBef>
            </a:pPr>
            <a:r>
              <a:rPr lang="en-US" sz="1600" dirty="0" smtClean="0"/>
              <a:t>Sum of MSE: 11.06%</a:t>
            </a:r>
          </a:p>
          <a:p>
            <a:r>
              <a:rPr lang="en-US" sz="1600" dirty="0" smtClean="0"/>
              <a:t>Sum </a:t>
            </a:r>
            <a:r>
              <a:rPr lang="en-US" sz="1600" dirty="0"/>
              <a:t>of </a:t>
            </a:r>
            <a:r>
              <a:rPr lang="en-US" sz="1600" dirty="0" smtClean="0"/>
              <a:t>QL: 10.08%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600" b="1" dirty="0" smtClean="0"/>
              <a:t>A lot? Maybe…</a:t>
            </a:r>
            <a:endParaRPr lang="en-US" sz="16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54" y="1353000"/>
            <a:ext cx="4752528" cy="5126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951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Autofit/>
          </a:bodyPr>
          <a:lstStyle/>
          <a:p>
            <a:pPr>
              <a:lnSpc>
                <a:spcPts val="3360"/>
              </a:lnSpc>
            </a:pPr>
            <a:r>
              <a:rPr lang="en-US" sz="2400" b="1" dirty="0" smtClean="0"/>
              <a:t>(c) </a:t>
            </a:r>
            <a:r>
              <a:rPr lang="en-US" sz="2800" b="1" dirty="0"/>
              <a:t>Research Model 1: R</a:t>
            </a:r>
            <a:r>
              <a:rPr lang="en-US" sz="2800" b="1" dirty="0" smtClean="0"/>
              <a:t>idge Regression Model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What if we use n = </a:t>
            </a:r>
            <a:r>
              <a:rPr lang="en-US" sz="2400" b="1" dirty="0" smtClean="0"/>
              <a:t>5 </a:t>
            </a:r>
            <a:r>
              <a:rPr lang="en-US" sz="2400" b="1" dirty="0"/>
              <a:t>for all currency pairs</a:t>
            </a:r>
            <a:r>
              <a:rPr lang="en-US" sz="2400" b="1" dirty="0" smtClean="0"/>
              <a:t>?</a:t>
            </a:r>
            <a:endParaRPr lang="en-US" sz="2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060" y="1124744"/>
            <a:ext cx="7051348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2987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57200" y="188640"/>
            <a:ext cx="8229600" cy="850106"/>
          </a:xfrm>
        </p:spPr>
        <p:txBody>
          <a:bodyPr>
            <a:noAutofit/>
          </a:bodyPr>
          <a:lstStyle/>
          <a:p>
            <a:pPr>
              <a:lnSpc>
                <a:spcPts val="3360"/>
              </a:lnSpc>
            </a:pPr>
            <a:r>
              <a:rPr lang="en-US" sz="2400" b="1" dirty="0" smtClean="0"/>
              <a:t>(c) </a:t>
            </a:r>
            <a:r>
              <a:rPr lang="en-US" sz="2800" b="1" dirty="0"/>
              <a:t>Research Model 1: R</a:t>
            </a:r>
            <a:r>
              <a:rPr lang="en-US" sz="2800" b="1" dirty="0" smtClean="0"/>
              <a:t>idge Regression Model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/>
              <a:t>What if we use n = </a:t>
            </a:r>
            <a:r>
              <a:rPr lang="en-US" sz="2400" b="1" dirty="0" smtClean="0"/>
              <a:t>5 </a:t>
            </a:r>
            <a:r>
              <a:rPr lang="en-US" sz="2400" b="1" dirty="0"/>
              <a:t>for all currency pairs</a:t>
            </a:r>
            <a:r>
              <a:rPr lang="en-US" sz="2400" b="1" dirty="0" smtClean="0"/>
              <a:t>?</a:t>
            </a:r>
            <a:endParaRPr 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51" y="1143574"/>
            <a:ext cx="7046157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7766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>
            <a:normAutofit fontScale="90000"/>
          </a:bodyPr>
          <a:lstStyle/>
          <a:p>
            <a:pPr>
              <a:lnSpc>
                <a:spcPts val="3480"/>
              </a:lnSpc>
            </a:pPr>
            <a:r>
              <a:rPr lang="en-US" sz="3000" b="1" dirty="0" smtClean="0"/>
              <a:t>(c) </a:t>
            </a:r>
            <a:r>
              <a:rPr lang="en-US" sz="3200" b="1" dirty="0"/>
              <a:t>Research Model 1: </a:t>
            </a:r>
            <a:r>
              <a:rPr lang="en-US" sz="3200" b="1" dirty="0" smtClean="0"/>
              <a:t>Ridge Regression Model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/>
              <a:t>What if we use n = </a:t>
            </a:r>
            <a:r>
              <a:rPr lang="en-US" sz="3000" b="1" dirty="0" smtClean="0"/>
              <a:t>5 </a:t>
            </a:r>
            <a:r>
              <a:rPr lang="en-US" sz="3000" b="1" dirty="0"/>
              <a:t>for all currency pairs</a:t>
            </a:r>
            <a:r>
              <a:rPr lang="en-US" sz="3000" b="1" dirty="0" smtClean="0"/>
              <a:t>?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6228184" y="1483838"/>
            <a:ext cx="244827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b="1" u="sng" dirty="0" smtClean="0"/>
              <a:t>Observation:</a:t>
            </a:r>
          </a:p>
          <a:p>
            <a:pPr>
              <a:spcBef>
                <a:spcPts val="1200"/>
              </a:spcBef>
            </a:pPr>
            <a:r>
              <a:rPr lang="en-US" sz="1600" b="1" u="sng" dirty="0" smtClean="0"/>
              <a:t>Degree of </a:t>
            </a:r>
            <a:r>
              <a:rPr lang="en-US" altLang="zh-CN" sz="1600" b="1" u="sng" dirty="0" smtClean="0"/>
              <a:t>Outperformance</a:t>
            </a:r>
            <a:endParaRPr lang="en-US" sz="1600" b="1" u="sng" dirty="0" smtClean="0"/>
          </a:p>
          <a:p>
            <a:r>
              <a:rPr lang="en-US" sz="1600" b="1" dirty="0"/>
              <a:t>(different optimal n</a:t>
            </a:r>
            <a:r>
              <a:rPr lang="en-US" sz="1600" b="1" dirty="0" smtClean="0"/>
              <a:t>*</a:t>
            </a:r>
            <a:endParaRPr lang="en-US" sz="1600" b="1" dirty="0"/>
          </a:p>
          <a:p>
            <a:r>
              <a:rPr lang="en-US" sz="1600" b="1" dirty="0"/>
              <a:t>vs. n=5 for </a:t>
            </a:r>
            <a:r>
              <a:rPr lang="en-US" sz="1600" b="1" dirty="0" smtClean="0"/>
              <a:t>all):</a:t>
            </a:r>
          </a:p>
          <a:p>
            <a:r>
              <a:rPr lang="en-US" sz="1600" dirty="0" smtClean="0"/>
              <a:t>Sum of MSE: 2.06%</a:t>
            </a:r>
          </a:p>
          <a:p>
            <a:r>
              <a:rPr lang="en-US" sz="1600" dirty="0"/>
              <a:t>Sum of </a:t>
            </a:r>
            <a:r>
              <a:rPr lang="en-US" sz="1600" dirty="0" smtClean="0"/>
              <a:t>QL: 1.63%</a:t>
            </a:r>
          </a:p>
          <a:p>
            <a:endParaRPr lang="en-US" sz="1600" dirty="0" smtClean="0"/>
          </a:p>
          <a:p>
            <a:r>
              <a:rPr lang="en-US" sz="1600" dirty="0" smtClean="0"/>
              <a:t>Pretty small…</a:t>
            </a:r>
          </a:p>
          <a:p>
            <a:endParaRPr lang="en-US" sz="1600" dirty="0"/>
          </a:p>
          <a:p>
            <a:r>
              <a:rPr lang="en-US" sz="1600" b="1" u="sng" dirty="0" smtClean="0"/>
              <a:t>Thus,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f</a:t>
            </a:r>
            <a:r>
              <a:rPr lang="en-US" sz="1600" dirty="0" smtClean="0"/>
              <a:t>or ridge regression, we may want to use </a:t>
            </a:r>
            <a:r>
              <a:rPr lang="en-US" sz="1600" b="1" dirty="0" smtClean="0"/>
              <a:t>n=5 for all currency pairs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- Consistency across all currency pairs.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600" dirty="0"/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1" y="1367481"/>
            <a:ext cx="5300663" cy="49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664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202630"/>
            <a:ext cx="8229600" cy="850106"/>
          </a:xfrm>
        </p:spPr>
        <p:txBody>
          <a:bodyPr>
            <a:noAutofit/>
          </a:bodyPr>
          <a:lstStyle/>
          <a:p>
            <a:pPr>
              <a:lnSpc>
                <a:spcPts val="3480"/>
              </a:lnSpc>
            </a:pPr>
            <a:r>
              <a:rPr lang="en-US" sz="2400" b="1" dirty="0" smtClean="0"/>
              <a:t>(c) </a:t>
            </a:r>
            <a:r>
              <a:rPr lang="en-US" sz="2400" b="1" dirty="0"/>
              <a:t>Research Model 1: </a:t>
            </a:r>
            <a:r>
              <a:rPr lang="en-US" sz="2400" b="1" dirty="0" smtClean="0"/>
              <a:t>Ridge Regression Model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000" b="1" dirty="0"/>
              <a:t>What if we use n = </a:t>
            </a:r>
            <a:r>
              <a:rPr lang="en-US" sz="2000" b="1" dirty="0" smtClean="0"/>
              <a:t>5 </a:t>
            </a:r>
            <a:r>
              <a:rPr lang="en-US" sz="2000" b="1" dirty="0"/>
              <a:t>for all currency </a:t>
            </a:r>
            <a:r>
              <a:rPr lang="en-US" sz="2000" b="1" dirty="0" smtClean="0"/>
              <a:t>pairs and set lambda = 1 (default)?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6156176" y="1340768"/>
            <a:ext cx="2664296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600" b="1" u="sng" dirty="0" smtClean="0"/>
              <a:t>Observation:</a:t>
            </a:r>
          </a:p>
          <a:p>
            <a:pPr>
              <a:spcBef>
                <a:spcPts val="1200"/>
              </a:spcBef>
            </a:pPr>
            <a:r>
              <a:rPr lang="en-US" sz="1600" b="1" u="sng" dirty="0"/>
              <a:t>Degree of </a:t>
            </a:r>
            <a:r>
              <a:rPr lang="en-US" altLang="zh-CN" sz="1600" b="1" u="sng" dirty="0" smtClean="0"/>
              <a:t>Outperformance</a:t>
            </a:r>
            <a:endParaRPr lang="en-US" sz="1600" b="1" u="sng" dirty="0"/>
          </a:p>
          <a:p>
            <a:pPr>
              <a:spcBef>
                <a:spcPts val="600"/>
              </a:spcBef>
            </a:pPr>
            <a:r>
              <a:rPr lang="en-US" sz="1600" b="1" dirty="0" smtClean="0"/>
              <a:t>n=5 and lambda = 1 </a:t>
            </a:r>
            <a:r>
              <a:rPr lang="en-US" sz="1600" dirty="0" smtClean="0"/>
              <a:t>(default) </a:t>
            </a:r>
          </a:p>
          <a:p>
            <a:pPr algn="ctr"/>
            <a:r>
              <a:rPr lang="en-US" sz="1600" b="1" dirty="0" smtClean="0"/>
              <a:t>vs</a:t>
            </a:r>
            <a:r>
              <a:rPr lang="en-US" sz="1600" b="1" dirty="0"/>
              <a:t>. 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n=5 and </a:t>
            </a:r>
            <a:r>
              <a:rPr lang="en-US" sz="1600" b="1" dirty="0" smtClean="0"/>
              <a:t>lambda optimized</a:t>
            </a:r>
            <a:endParaRPr lang="en-US" sz="1600" b="1" dirty="0"/>
          </a:p>
          <a:p>
            <a:r>
              <a:rPr lang="en-US" sz="1600" dirty="0" smtClean="0"/>
              <a:t>Sum of MSE: 0.13%</a:t>
            </a:r>
          </a:p>
          <a:p>
            <a:r>
              <a:rPr lang="en-US" sz="1600" dirty="0"/>
              <a:t>Sum of </a:t>
            </a:r>
            <a:r>
              <a:rPr lang="en-US" sz="1600" dirty="0" smtClean="0"/>
              <a:t>QL: 0.15%</a:t>
            </a:r>
          </a:p>
          <a:p>
            <a:endParaRPr lang="en-US" sz="1600" dirty="0"/>
          </a:p>
          <a:p>
            <a:r>
              <a:rPr lang="en-US" sz="1600" b="1" u="sng" dirty="0" smtClean="0"/>
              <a:t>Thus,</a:t>
            </a:r>
          </a:p>
          <a:p>
            <a:pPr>
              <a:spcBef>
                <a:spcPts val="600"/>
              </a:spcBef>
            </a:pPr>
            <a:r>
              <a:rPr lang="en-US" sz="1600" dirty="0"/>
              <a:t>f</a:t>
            </a:r>
            <a:r>
              <a:rPr lang="en-US" sz="1600" dirty="0" smtClean="0"/>
              <a:t>or ridge regression, we may want to use </a:t>
            </a:r>
            <a:r>
              <a:rPr lang="en-US" sz="1600" b="1" dirty="0" smtClean="0"/>
              <a:t>n=5 and lambda=1 for all currency pairs</a:t>
            </a:r>
          </a:p>
          <a:p>
            <a:pPr>
              <a:spcBef>
                <a:spcPts val="600"/>
              </a:spcBef>
            </a:pPr>
            <a:r>
              <a:rPr lang="en-US" sz="1600" dirty="0" smtClean="0"/>
              <a:t>- Consistency across all currency pairs.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endParaRPr lang="en-US" sz="16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239208"/>
            <a:ext cx="4884731" cy="5212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277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6405" y="116632"/>
            <a:ext cx="8229600" cy="1138138"/>
          </a:xfrm>
        </p:spPr>
        <p:txBody>
          <a:bodyPr>
            <a:normAutofit/>
          </a:bodyPr>
          <a:lstStyle/>
          <a:p>
            <a:pPr>
              <a:lnSpc>
                <a:spcPts val="3200"/>
              </a:lnSpc>
            </a:pPr>
            <a:r>
              <a:rPr lang="en-US" sz="2400" b="1" dirty="0" smtClean="0"/>
              <a:t>(c) </a:t>
            </a:r>
            <a:r>
              <a:rPr lang="en-US" sz="2400" b="1" dirty="0"/>
              <a:t>Research Model 1: </a:t>
            </a:r>
            <a:r>
              <a:rPr lang="en-US" sz="2400" b="1" dirty="0" smtClean="0"/>
              <a:t>Ridge Regression Model</a:t>
            </a:r>
            <a:br>
              <a:rPr lang="en-US" sz="2400" b="1" dirty="0" smtClean="0"/>
            </a:br>
            <a:r>
              <a:rPr lang="en-US" sz="2400" b="1" dirty="0" smtClean="0"/>
              <a:t>Summary </a:t>
            </a:r>
            <a:r>
              <a:rPr lang="en-US" sz="2000" b="1" dirty="0" smtClean="0"/>
              <a:t>(Ridge Regression vs. Linear Regression &amp; </a:t>
            </a:r>
            <a:r>
              <a:rPr lang="en-US" sz="2000" b="1" dirty="0" err="1" smtClean="0"/>
              <a:t>PastAsPresent</a:t>
            </a:r>
            <a:r>
              <a:rPr lang="en-US" sz="2000" b="1" dirty="0" smtClean="0"/>
              <a:t>)</a:t>
            </a:r>
            <a:endParaRPr lang="en-US" sz="1800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07456"/>
            <a:ext cx="6912768" cy="5389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936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6405" y="116632"/>
            <a:ext cx="8229600" cy="1138138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spcAft>
                <a:spcPts val="600"/>
              </a:spcAft>
            </a:pPr>
            <a:r>
              <a:rPr lang="en-US" sz="2400" b="1" dirty="0" smtClean="0"/>
              <a:t>(c) </a:t>
            </a:r>
            <a:r>
              <a:rPr lang="en-US" sz="2800" b="1" dirty="0"/>
              <a:t>Research Model 1: </a:t>
            </a:r>
            <a:r>
              <a:rPr lang="en-US" sz="2800" b="1" dirty="0" smtClean="0"/>
              <a:t>Ridge Regression Model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Summary </a:t>
            </a:r>
            <a:r>
              <a:rPr lang="en-US" sz="2000" b="1" dirty="0" smtClean="0"/>
              <a:t>(Ridge Regression vs. Linear Regression &amp; </a:t>
            </a:r>
            <a:r>
              <a:rPr lang="en-US" sz="2000" b="1" dirty="0" err="1" smtClean="0"/>
              <a:t>PastAsPresent</a:t>
            </a:r>
            <a:r>
              <a:rPr lang="en-US" sz="2000" b="1" dirty="0" smtClean="0"/>
              <a:t>)</a:t>
            </a:r>
            <a:endParaRPr lang="en-US" sz="18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484784"/>
            <a:ext cx="8571102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013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6405" y="116632"/>
            <a:ext cx="8229600" cy="1138138"/>
          </a:xfrm>
        </p:spPr>
        <p:txBody>
          <a:bodyPr>
            <a:normAutofit/>
          </a:bodyPr>
          <a:lstStyle/>
          <a:p>
            <a:pPr>
              <a:lnSpc>
                <a:spcPts val="3600"/>
              </a:lnSpc>
              <a:spcAft>
                <a:spcPts val="600"/>
              </a:spcAft>
            </a:pPr>
            <a:r>
              <a:rPr lang="en-US" sz="2400" b="1" dirty="0" smtClean="0"/>
              <a:t>(c) </a:t>
            </a:r>
            <a:r>
              <a:rPr lang="en-US" sz="2800" b="1" dirty="0"/>
              <a:t>Research Model 1: </a:t>
            </a:r>
            <a:r>
              <a:rPr lang="en-US" sz="2800" b="1" dirty="0" smtClean="0"/>
              <a:t>Ridge Regression Model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Summary </a:t>
            </a:r>
            <a:r>
              <a:rPr lang="en-US" sz="2000" b="1" dirty="0" smtClean="0"/>
              <a:t>(Ridge Regression vs. Linear Regression &amp; </a:t>
            </a:r>
            <a:r>
              <a:rPr lang="en-US" sz="2000" b="1" dirty="0" err="1" smtClean="0"/>
              <a:t>PastAsPresent</a:t>
            </a:r>
            <a:r>
              <a:rPr lang="en-US" sz="2000" b="1" dirty="0" smtClean="0"/>
              <a:t>)</a:t>
            </a:r>
            <a:endParaRPr lang="en-US" sz="18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9" y="1616224"/>
            <a:ext cx="8332686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983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Results of Prediction </a:t>
            </a:r>
            <a:r>
              <a:rPr lang="en-US" sz="2000" b="1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b="1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4498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28" y="1677714"/>
            <a:ext cx="5943600" cy="217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3000" b="1" dirty="0" smtClean="0"/>
              <a:t>Features of Data</a:t>
            </a:r>
            <a:br>
              <a:rPr lang="en-US" sz="3000" b="1" dirty="0" smtClean="0"/>
            </a:br>
            <a:r>
              <a:rPr lang="en-US" sz="3000" b="1" dirty="0" smtClean="0"/>
              <a:t>– </a:t>
            </a:r>
            <a:r>
              <a:rPr lang="en-US" sz="3000" b="1" dirty="0"/>
              <a:t>Daily </a:t>
            </a:r>
            <a:r>
              <a:rPr lang="en-US" sz="3000" b="1" dirty="0" smtClean="0"/>
              <a:t>Volatility &amp; log Volatility: highly correlated</a:t>
            </a:r>
            <a:endParaRPr lang="en-US" sz="30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20" y="3981969"/>
            <a:ext cx="5943600" cy="232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70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67328" cy="15121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 smtClean="0"/>
              <a:t>(d</a:t>
            </a:r>
            <a:r>
              <a:rPr lang="en-US" sz="2800" b="1" dirty="0"/>
              <a:t>) Research Model 2: Bayesian Ridge Regression Model </a:t>
            </a:r>
            <a:r>
              <a:rPr lang="en-US" sz="2800" b="1" dirty="0" smtClean="0"/>
              <a:t/>
            </a:r>
            <a:br>
              <a:rPr lang="en-US" sz="2800" b="1" dirty="0" smtClean="0"/>
            </a:br>
            <a:endParaRPr lang="en-US" sz="2300" b="1" dirty="0"/>
          </a:p>
        </p:txBody>
      </p:sp>
      <p:grpSp>
        <p:nvGrpSpPr>
          <p:cNvPr id="4" name="组合 3"/>
          <p:cNvGrpSpPr/>
          <p:nvPr/>
        </p:nvGrpSpPr>
        <p:grpSpPr>
          <a:xfrm>
            <a:off x="800394" y="2739895"/>
            <a:ext cx="7429206" cy="3713441"/>
            <a:chOff x="800394" y="2004536"/>
            <a:chExt cx="7429206" cy="3713441"/>
          </a:xfrm>
        </p:grpSpPr>
        <p:cxnSp>
          <p:nvCxnSpPr>
            <p:cNvPr id="5" name="直接箭头连接符 4"/>
            <p:cNvCxnSpPr/>
            <p:nvPr/>
          </p:nvCxnSpPr>
          <p:spPr>
            <a:xfrm>
              <a:off x="990600" y="3581400"/>
              <a:ext cx="7239000" cy="8535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2514600" y="3407055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5105400" y="3398520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左大括号 7"/>
            <p:cNvSpPr/>
            <p:nvPr/>
          </p:nvSpPr>
          <p:spPr>
            <a:xfrm rot="-5400000">
              <a:off x="2921793" y="2464591"/>
              <a:ext cx="228600" cy="4138618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左大括号 8"/>
            <p:cNvSpPr/>
            <p:nvPr/>
          </p:nvSpPr>
          <p:spPr>
            <a:xfrm rot="-5400000">
              <a:off x="6522247" y="3078955"/>
              <a:ext cx="228600" cy="2909890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5181600" y="3398520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300093" y="4655919"/>
              <a:ext cx="167084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Training Sample</a:t>
              </a:r>
            </a:p>
            <a:p>
              <a:pPr algn="ctr"/>
              <a:r>
                <a:rPr lang="en-US" dirty="0" smtClean="0"/>
                <a:t>(first 3.5 years)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4687669"/>
              <a:ext cx="154426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Test Sample</a:t>
              </a:r>
            </a:p>
            <a:p>
              <a:pPr algn="ctr"/>
              <a:r>
                <a:rPr lang="en-US" dirty="0" smtClean="0"/>
                <a:t>(last 1.5 years)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87626" y="3581400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300</a:t>
              </a:r>
              <a:endParaRPr lang="en-US" sz="12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90800" y="3581400"/>
              <a:ext cx="4203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301</a:t>
              </a:r>
              <a:endParaRPr lang="en-US" sz="1200" dirty="0"/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2790822" y="3414711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539004" y="2021336"/>
              <a:ext cx="1570238" cy="738664"/>
            </a:xfrm>
            <a:prstGeom prst="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The first prediction</a:t>
              </a:r>
            </a:p>
            <a:p>
              <a:pPr algn="ctr"/>
              <a:r>
                <a:rPr lang="en-US" sz="1400" dirty="0" smtClean="0"/>
                <a:t> made in the </a:t>
              </a:r>
            </a:p>
            <a:p>
              <a:pPr algn="ctr"/>
              <a:r>
                <a:rPr lang="en-US" sz="1400" dirty="0" smtClean="0"/>
                <a:t>training sample</a:t>
              </a:r>
              <a:endParaRPr lang="en-US" sz="1400" dirty="0"/>
            </a:p>
          </p:txBody>
        </p:sp>
        <p:cxnSp>
          <p:nvCxnSpPr>
            <p:cNvPr id="17" name="直接箭头连接符 16"/>
            <p:cNvCxnSpPr>
              <a:stCxn id="16" idx="2"/>
            </p:cNvCxnSpPr>
            <p:nvPr/>
          </p:nvCxnSpPr>
          <p:spPr>
            <a:xfrm flipH="1">
              <a:off x="2818587" y="2760000"/>
              <a:ext cx="505536" cy="654711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907704" y="5410200"/>
                  <a:ext cx="2390141" cy="307777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Pick the optimal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sz="140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1400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14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</a:rPr>
                        <m:t>, </m:t>
                      </m:r>
                      <m:sSubSup>
                        <m:sSubSupPr>
                          <m:ctrlPr>
                            <a:rPr lang="en-US" sz="14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sz="1400" b="1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1400" b="1" i="1">
                          <a:latin typeface="Cambria Math"/>
                        </a:rPr>
                        <m:t>,</m:t>
                      </m:r>
                    </m:oMath>
                  </a14:m>
                  <a:r>
                    <a:rPr lang="en-US" sz="1400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b="1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sz="1400" b="1" i="1">
                              <a:latin typeface="Cambria Math"/>
                            </a:rPr>
                            <m:t>𝟐</m:t>
                          </m:r>
                        </m:sub>
                        <m:sup>
                          <m:r>
                            <a:rPr lang="en-US" sz="1400" b="1" i="1" smtClean="0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5410200"/>
                  <a:ext cx="2390141" cy="307777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 l="-508" b="-17308"/>
                  </a:stretch>
                </a:blipFill>
                <a:ln w="1270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5198642" y="5410200"/>
                  <a:ext cx="2816220" cy="307777"/>
                </a:xfrm>
                <a:prstGeom prst="rect">
                  <a:avLst/>
                </a:prstGeom>
                <a:noFill/>
                <a:ln w="12700">
                  <a:solidFill>
                    <a:schemeClr val="tx2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Test using the optimal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sz="140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1400">
                          <a:latin typeface="Cambria Math"/>
                        </a:rPr>
                        <m:t>,</m:t>
                      </m:r>
                      <m:sSubSup>
                        <m:sSubSupPr>
                          <m:ctrlPr>
                            <a:rPr lang="en-US" sz="14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/>
                            </a:rPr>
                            <m:t>𝜶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1400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1400" i="1">
                          <a:latin typeface="Cambria Math"/>
                        </a:rPr>
                        <m:t>, </m:t>
                      </m:r>
                      <m:sSubSup>
                        <m:sSubSupPr>
                          <m:ctrlPr>
                            <a:rPr lang="en-US" sz="14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sz="1400" b="1" i="1">
                              <a:latin typeface="Cambria Math"/>
                            </a:rPr>
                            <m:t>𝟏</m:t>
                          </m:r>
                        </m:sub>
                        <m:sup>
                          <m:r>
                            <a:rPr lang="en-US" sz="1400" b="1" i="1">
                              <a:latin typeface="Cambria Math"/>
                            </a:rPr>
                            <m:t>∗</m:t>
                          </m:r>
                        </m:sup>
                      </m:sSubSup>
                      <m:r>
                        <a:rPr lang="en-US" sz="1400" b="1" i="1">
                          <a:latin typeface="Cambria Math"/>
                        </a:rPr>
                        <m:t>,</m:t>
                      </m:r>
                    </m:oMath>
                  </a14:m>
                  <a:r>
                    <a:rPr lang="en-US" sz="1400" b="1" dirty="0"/>
                    <a:t> 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sz="1400" b="1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1400" b="1" i="1">
                              <a:latin typeface="Cambria Math"/>
                            </a:rPr>
                            <m:t>𝝀</m:t>
                          </m:r>
                        </m:e>
                        <m:sub>
                          <m:r>
                            <a:rPr lang="en-US" sz="1400" b="1" i="1">
                              <a:latin typeface="Cambria Math"/>
                            </a:rPr>
                            <m:t>𝟐</m:t>
                          </m:r>
                        </m:sub>
                        <m:sup>
                          <m:r>
                            <a:rPr lang="en-US" sz="1400" b="1" i="1">
                              <a:latin typeface="Cambria Math"/>
                            </a:rPr>
                            <m:t>∗</m:t>
                          </m:r>
                        </m:sup>
                      </m:sSub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8642" y="5410200"/>
                  <a:ext cx="2816220" cy="307777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431" b="-17308"/>
                  </a:stretch>
                </a:blipFill>
                <a:ln w="12700">
                  <a:solidFill>
                    <a:schemeClr val="tx2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左大括号 19"/>
            <p:cNvSpPr/>
            <p:nvPr/>
          </p:nvSpPr>
          <p:spPr>
            <a:xfrm rot="-16200000">
              <a:off x="1638707" y="2399893"/>
              <a:ext cx="228600" cy="1524814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8200" y="3999623"/>
              <a:ext cx="1939097" cy="307777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Skip the first 300 data</a:t>
              </a:r>
              <a:endParaRPr lang="en-US" sz="1400" dirty="0"/>
            </a:p>
          </p:txBody>
        </p:sp>
        <p:sp>
          <p:nvSpPr>
            <p:cNvPr id="22" name="左大括号 21"/>
            <p:cNvSpPr/>
            <p:nvPr/>
          </p:nvSpPr>
          <p:spPr>
            <a:xfrm rot="-5400000">
              <a:off x="1695857" y="3104744"/>
              <a:ext cx="114301" cy="1524813"/>
            </a:xfrm>
            <a:prstGeom prst="leftBrace">
              <a:avLst>
                <a:gd name="adj1" fmla="val 64063"/>
                <a:gd name="adj2" fmla="val 51953"/>
              </a:avLst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00394" y="2014746"/>
              <a:ext cx="1631408" cy="738664"/>
            </a:xfrm>
            <a:prstGeom prst="rect">
              <a:avLst/>
            </a:prstGeom>
            <a:noFill/>
            <a:ln w="12700">
              <a:solidFill>
                <a:schemeClr val="accent6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Data used to fit the </a:t>
              </a:r>
            </a:p>
            <a:p>
              <a:pPr algn="ctr"/>
              <a:r>
                <a:rPr lang="en-US" sz="1400" dirty="0" smtClean="0"/>
                <a:t>first model in the </a:t>
              </a:r>
            </a:p>
            <a:p>
              <a:pPr algn="ctr"/>
              <a:r>
                <a:rPr lang="en-US" sz="1400" dirty="0" smtClean="0"/>
                <a:t>training sample</a:t>
              </a:r>
              <a:endParaRPr lang="en-US" sz="1400" dirty="0"/>
            </a:p>
          </p:txBody>
        </p:sp>
        <p:cxnSp>
          <p:nvCxnSpPr>
            <p:cNvPr id="24" name="直接箭头连接符 23"/>
            <p:cNvCxnSpPr>
              <a:stCxn id="23" idx="2"/>
              <a:endCxn id="20" idx="1"/>
            </p:cNvCxnSpPr>
            <p:nvPr/>
          </p:nvCxnSpPr>
          <p:spPr>
            <a:xfrm>
              <a:off x="1616098" y="2753410"/>
              <a:ext cx="107129" cy="294590"/>
            </a:xfrm>
            <a:prstGeom prst="straightConnector1">
              <a:avLst/>
            </a:prstGeom>
            <a:ln w="12700">
              <a:solidFill>
                <a:schemeClr val="accent6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左大括号 24"/>
            <p:cNvSpPr/>
            <p:nvPr/>
          </p:nvSpPr>
          <p:spPr>
            <a:xfrm rot="-16200000">
              <a:off x="2933700" y="1257300"/>
              <a:ext cx="228600" cy="4114799"/>
            </a:xfrm>
            <a:prstGeom prst="leftBrace">
              <a:avLst>
                <a:gd name="adj1" fmla="val 64063"/>
                <a:gd name="adj2" fmla="val 39355"/>
              </a:avLst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235992" y="2004536"/>
              <a:ext cx="1631408" cy="738664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Data used to fit the </a:t>
              </a:r>
            </a:p>
            <a:p>
              <a:pPr algn="ctr"/>
              <a:r>
                <a:rPr lang="en-US" sz="1400" dirty="0" smtClean="0"/>
                <a:t>first model in the </a:t>
              </a:r>
            </a:p>
            <a:p>
              <a:pPr algn="ctr"/>
              <a:r>
                <a:rPr lang="en-US" sz="1400" dirty="0" smtClean="0"/>
                <a:t>test sample</a:t>
              </a:r>
              <a:endParaRPr lang="en-US" sz="1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922419" y="3581400"/>
              <a:ext cx="3353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700" dirty="0" smtClean="0"/>
                <a:t>1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924708" y="3581400"/>
              <a:ext cx="3048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700" dirty="0"/>
                <a:t>2</a:t>
              </a:r>
              <a:endParaRPr lang="en-US" sz="700" dirty="0" smtClean="0"/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8048400" y="3398520"/>
              <a:ext cx="0" cy="182880"/>
            </a:xfrm>
            <a:prstGeom prst="line">
              <a:avLst/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>
              <a:stCxn id="26" idx="2"/>
            </p:cNvCxnSpPr>
            <p:nvPr/>
          </p:nvCxnSpPr>
          <p:spPr>
            <a:xfrm flipH="1">
              <a:off x="3657601" y="2743200"/>
              <a:ext cx="1394095" cy="457199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>
            <a:xfrm flipH="1">
              <a:off x="5257800" y="2744705"/>
              <a:ext cx="1597496" cy="653815"/>
            </a:xfrm>
            <a:prstGeom prst="straightConnector1">
              <a:avLst/>
            </a:prstGeom>
            <a:ln w="12700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6019800" y="2021336"/>
              <a:ext cx="1631408" cy="738664"/>
            </a:xfrm>
            <a:prstGeom prst="rect">
              <a:avLst/>
            </a:prstGeom>
            <a:noFill/>
            <a:ln w="12700">
              <a:solidFill>
                <a:srgbClr val="00B05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The first prediction</a:t>
              </a:r>
            </a:p>
            <a:p>
              <a:pPr algn="ctr"/>
              <a:r>
                <a:rPr lang="en-US" sz="1400" dirty="0" smtClean="0"/>
                <a:t> made in the </a:t>
              </a:r>
            </a:p>
            <a:p>
              <a:pPr algn="ctr"/>
              <a:r>
                <a:rPr lang="en-US" sz="1400" dirty="0" smtClean="0"/>
                <a:t>test sample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074819" y="3581400"/>
              <a:ext cx="4603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700" dirty="0" smtClean="0"/>
                <a:t>1</a:t>
              </a:r>
              <a:r>
                <a:rPr lang="en-US" sz="1200" dirty="0" smtClean="0"/>
                <a:t>+1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901499" y="3849985"/>
              <a:ext cx="2804101" cy="461665"/>
            </a:xfrm>
            <a:prstGeom prst="rect">
              <a:avLst/>
            </a:prstGeom>
            <a:noFill/>
            <a:ln w="12700">
              <a:solidFill>
                <a:schemeClr val="tx2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</a:t>
              </a:r>
              <a:r>
                <a:rPr lang="en-US" sz="1200" baseline="-25000" dirty="0" smtClean="0"/>
                <a:t>1</a:t>
              </a:r>
              <a:r>
                <a:rPr lang="en-US" sz="1200" dirty="0" smtClean="0"/>
                <a:t> is the last datum in the training sample</a:t>
              </a:r>
            </a:p>
            <a:p>
              <a:r>
                <a:rPr lang="en-US" sz="1200" dirty="0" smtClean="0"/>
                <a:t>T</a:t>
              </a:r>
              <a:r>
                <a:rPr lang="en-US" sz="1200" baseline="-25000" dirty="0" smtClean="0"/>
                <a:t>1</a:t>
              </a:r>
              <a:r>
                <a:rPr lang="en-US" sz="1200" dirty="0" smtClean="0"/>
                <a:t>+1 is the first datum in the test sample</a:t>
              </a:r>
            </a:p>
          </p:txBody>
        </p:sp>
      </p:grp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60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01787" y="1052736"/>
                <a:ext cx="795628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sz="2000" b="1" dirty="0"/>
                  <a:t>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/>
                          </a:rPr>
                          <m:t>𝒏</m:t>
                        </m:r>
                      </m:e>
                      <m:sub/>
                      <m:sup>
                        <m:r>
                          <a:rPr lang="en-US" sz="2000" b="1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b="1" i="1">
                        <a:latin typeface="Cambria Math"/>
                      </a:rPr>
                      <m:t>=</m:t>
                    </m:r>
                    <m:r>
                      <a:rPr lang="en-US" sz="2000" b="1" i="1">
                        <a:latin typeface="Cambria Math"/>
                      </a:rPr>
                      <m:t>𝟓</m:t>
                    </m:r>
                  </m:oMath>
                </a14:m>
                <a:r>
                  <a:rPr lang="en-US" sz="2000" dirty="0"/>
                  <a:t> for all currency pairs</a:t>
                </a:r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sz="2000" dirty="0"/>
                  <a:t>We adopted the </a:t>
                </a:r>
                <a:r>
                  <a:rPr lang="en-US" sz="2000" b="1" dirty="0"/>
                  <a:t>growing </a:t>
                </a:r>
                <a:r>
                  <a:rPr lang="en-US" sz="2000" dirty="0"/>
                  <a:t>window method , with warm-up period as </a:t>
                </a:r>
                <a:r>
                  <a:rPr lang="en-US" sz="2000" dirty="0" smtClean="0"/>
                  <a:t>300</a:t>
                </a:r>
              </a:p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sz="2000" b="1" dirty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000" b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2000" b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2000" b="1" i="1">
                        <a:latin typeface="Cambria Math"/>
                      </a:rPr>
                      <m:t>,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/>
                  <a:t> 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787" y="1052736"/>
                <a:ext cx="7956281" cy="1477328"/>
              </a:xfrm>
              <a:prstGeom prst="rect">
                <a:avLst/>
              </a:prstGeom>
              <a:blipFill rotWithShape="1">
                <a:blip r:embed="rId4"/>
                <a:stretch>
                  <a:fillRect l="-690" b="-3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860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67328" cy="151216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 smtClean="0"/>
              <a:t>(d) </a:t>
            </a:r>
            <a:r>
              <a:rPr lang="en-US" sz="2800" b="1" dirty="0"/>
              <a:t>Research Model 2: Bayesian R</a:t>
            </a:r>
            <a:r>
              <a:rPr lang="en-US" sz="2800" b="1" dirty="0" smtClean="0"/>
              <a:t>idge Regression Model </a:t>
            </a:r>
            <a:br>
              <a:rPr lang="en-US" sz="2800" b="1" dirty="0" smtClean="0"/>
            </a:br>
            <a:endParaRPr lang="en-US" sz="2300" b="1" dirty="0"/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61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39552" y="1196752"/>
                <a:ext cx="8064896" cy="41996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:r>
                  <a:rPr lang="en-US" sz="2000" b="1" dirty="0" smtClean="0"/>
                  <a:t>Optimizing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000" b="1" i="0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2000" b="1" i="0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sz="2000" b="1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sz="2000" b="1" i="1" smtClean="0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b="1" dirty="0"/>
                  <a:t> </a:t>
                </a:r>
                <a:endParaRPr lang="en-US" sz="2000" b="1" dirty="0" smtClean="0"/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000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 smtClean="0"/>
                  <a:t>: shape </a:t>
                </a:r>
                <a:r>
                  <a:rPr lang="en-US" sz="2000" dirty="0"/>
                  <a:t>parameter for the Gamma distribution prior over the </a:t>
                </a:r>
                <a:r>
                  <a:rPr lang="en-US" sz="2000" dirty="0" smtClean="0"/>
                  <a:t>  	     alpha </a:t>
                </a:r>
                <a:r>
                  <a:rPr lang="en-US" sz="2000" dirty="0"/>
                  <a:t>parameter</a:t>
                </a:r>
                <a:endParaRPr lang="en-US" sz="2000" dirty="0" smtClean="0"/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𝜶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/>
                  <a:t>: inverse scale parameter (rate parameter) for the Gamma  </a:t>
                </a:r>
                <a:r>
                  <a:rPr lang="en-US" sz="2000" dirty="0" smtClean="0"/>
                  <a:t>	</a:t>
                </a:r>
                <a:r>
                  <a:rPr lang="en-US" sz="2000" dirty="0"/>
                  <a:t>  	 </a:t>
                </a:r>
                <a:r>
                  <a:rPr lang="en-US" sz="2000" dirty="0" smtClean="0"/>
                  <a:t>   distribution </a:t>
                </a:r>
                <a:r>
                  <a:rPr lang="en-US" sz="2000" dirty="0"/>
                  <a:t>prior over the alpha parameter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dirty="0"/>
                  <a:t>: shape parameter for the Gamma distribution prior over the </a:t>
                </a:r>
                <a:r>
                  <a:rPr lang="en-US" sz="2000" dirty="0" smtClean="0"/>
                  <a:t>	       </a:t>
                </a:r>
                <a:r>
                  <a:rPr lang="en-US" sz="2000" dirty="0"/>
                  <a:t>	 </a:t>
                </a:r>
                <a:r>
                  <a:rPr lang="en-US" sz="2000" dirty="0" smtClean="0"/>
                  <a:t>   lambda </a:t>
                </a:r>
                <a:r>
                  <a:rPr lang="en-US" sz="2000" dirty="0"/>
                  <a:t>parameter</a:t>
                </a:r>
              </a:p>
              <a:p>
                <a:pPr marL="742950" lvl="1" indent="-285750">
                  <a:lnSpc>
                    <a:spcPct val="150000"/>
                  </a:lnSpc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000" b="1" i="1">
                            <a:latin typeface="Cambria Math"/>
                          </a:rPr>
                          <m:t>𝝀</m:t>
                        </m:r>
                      </m:e>
                      <m:sub>
                        <m:r>
                          <a:rPr lang="en-US" sz="2000" b="1" i="1">
                            <a:latin typeface="Cambria Math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dirty="0"/>
                  <a:t>: inverse scale parameter (rate parameter) for the Gamma </a:t>
                </a:r>
                <a:r>
                  <a:rPr lang="en-US" sz="2000" dirty="0" smtClean="0"/>
                  <a:t>	</a:t>
                </a:r>
                <a:r>
                  <a:rPr lang="en-US" sz="2000" dirty="0"/>
                  <a:t>	 </a:t>
                </a:r>
                <a:r>
                  <a:rPr lang="en-US" sz="2000" dirty="0" smtClean="0"/>
                  <a:t>   distribution </a:t>
                </a:r>
                <a:r>
                  <a:rPr lang="en-US" sz="2000" dirty="0"/>
                  <a:t>prior over the lambda parameter</a:t>
                </a: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96752"/>
                <a:ext cx="8064896" cy="4199611"/>
              </a:xfrm>
              <a:prstGeom prst="rect">
                <a:avLst/>
              </a:prstGeom>
              <a:blipFill rotWithShape="1">
                <a:blip r:embed="rId2"/>
                <a:stretch>
                  <a:fillRect l="-681" b="-15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711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62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404664"/>
            <a:ext cx="8435280" cy="850106"/>
          </a:xfrm>
        </p:spPr>
        <p:txBody>
          <a:bodyPr>
            <a:normAutofit fontScale="90000"/>
          </a:bodyPr>
          <a:lstStyle/>
          <a:p>
            <a:pPr>
              <a:lnSpc>
                <a:spcPts val="3000"/>
              </a:lnSpc>
            </a:pPr>
            <a:r>
              <a:rPr lang="en-US" sz="3000" b="1" dirty="0" smtClean="0"/>
              <a:t>(d) </a:t>
            </a:r>
            <a:r>
              <a:rPr lang="en-US" sz="3100" b="1" dirty="0"/>
              <a:t>Research Model 2: Bayesian Ridge Regression </a:t>
            </a:r>
            <a:r>
              <a:rPr lang="en-US" sz="3100" b="1" dirty="0" smtClean="0"/>
              <a:t>Model</a:t>
            </a:r>
            <a:br>
              <a:rPr lang="en-US" sz="3100" b="1" dirty="0" smtClean="0"/>
            </a:br>
            <a:r>
              <a:rPr lang="en-US" sz="2700" dirty="0"/>
              <a:t>(with n=5 and all 4 hyper-parameters optimized) </a:t>
            </a:r>
            <a:r>
              <a:rPr lang="en-US" sz="3000" b="1" dirty="0"/>
              <a:t/>
            </a:r>
            <a:br>
              <a:rPr lang="en-US" sz="3000" b="1" dirty="0"/>
            </a:br>
            <a:r>
              <a:rPr lang="en-US" sz="3000" b="1" dirty="0" smtClean="0"/>
              <a:t>vs.</a:t>
            </a:r>
            <a:r>
              <a:rPr lang="en-US" sz="2400" b="1" dirty="0" smtClean="0"/>
              <a:t> Research Model </a:t>
            </a:r>
            <a:r>
              <a:rPr lang="en-US" sz="2400" b="1" dirty="0"/>
              <a:t>1</a:t>
            </a:r>
            <a:r>
              <a:rPr lang="en-US" sz="2400" b="1" dirty="0" smtClean="0"/>
              <a:t>: </a:t>
            </a:r>
            <a:r>
              <a:rPr lang="en-US" altLang="zh-CN" sz="2400" b="1" dirty="0" smtClean="0"/>
              <a:t>Ridge Regression</a:t>
            </a:r>
            <a:r>
              <a:rPr lang="en-US" sz="2400" b="1" dirty="0" smtClean="0"/>
              <a:t> </a:t>
            </a:r>
            <a:r>
              <a:rPr lang="en-US" sz="2400" b="1" dirty="0"/>
              <a:t>Model</a:t>
            </a:r>
            <a:endParaRPr lang="en-US" sz="2400" dirty="0"/>
          </a:p>
        </p:txBody>
      </p:sp>
      <p:sp>
        <p:nvSpPr>
          <p:cNvPr id="2" name="TextBox 1"/>
          <p:cNvSpPr txBox="1"/>
          <p:nvPr/>
        </p:nvSpPr>
        <p:spPr>
          <a:xfrm>
            <a:off x="5652120" y="3813710"/>
            <a:ext cx="2664296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spcAft>
                <a:spcPts val="1200"/>
              </a:spcAft>
            </a:pPr>
            <a:r>
              <a:rPr lang="en-US" sz="1600" b="1" dirty="0"/>
              <a:t>Bayesian ridge </a:t>
            </a:r>
            <a:r>
              <a:rPr lang="en-US" sz="1600" b="1" dirty="0" smtClean="0"/>
              <a:t>regression model </a:t>
            </a:r>
            <a:r>
              <a:rPr lang="en-US" sz="1600" dirty="0"/>
              <a:t>(with n=5 and all 4 hyper-parameters optimized)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sz="1600" b="1" dirty="0" smtClean="0"/>
              <a:t>underperformed Ridge Regression </a:t>
            </a:r>
            <a:r>
              <a:rPr lang="en-US" sz="1600" b="1" dirty="0"/>
              <a:t>Model </a:t>
            </a:r>
            <a:r>
              <a:rPr lang="en-US" sz="1600" dirty="0" smtClean="0"/>
              <a:t>(with n=5)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</a:t>
            </a:r>
            <a:r>
              <a:rPr lang="en-US" sz="1600" b="1" dirty="0" smtClean="0"/>
              <a:t>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33562"/>
            <a:ext cx="8604448" cy="5113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54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985" y="1412776"/>
            <a:ext cx="5875263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63</a:t>
            </a:fld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724128" y="1479118"/>
            <a:ext cx="2736304" cy="266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</a:pPr>
            <a:r>
              <a:rPr lang="en-US" sz="1600" b="1" dirty="0"/>
              <a:t>Bayesian ridge </a:t>
            </a:r>
            <a:r>
              <a:rPr lang="en-US" sz="1600" b="1" dirty="0" smtClean="0"/>
              <a:t>regression model </a:t>
            </a:r>
            <a:r>
              <a:rPr lang="en-US" sz="1600" dirty="0"/>
              <a:t>(with n=5 and all hyper-parameters taking the </a:t>
            </a:r>
            <a:r>
              <a:rPr lang="en-US" sz="1600" dirty="0" smtClean="0"/>
              <a:t>default value 10</a:t>
            </a:r>
            <a:r>
              <a:rPr lang="en-US" sz="1600" dirty="0"/>
              <a:t>^(-6</a:t>
            </a:r>
            <a:r>
              <a:rPr lang="en-US" sz="1600" dirty="0" smtClean="0"/>
              <a:t>))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sz="1600" b="1" dirty="0" smtClean="0"/>
              <a:t>under</a:t>
            </a:r>
            <a:r>
              <a:rPr lang="en-US" altLang="zh-CN" sz="1600" b="1" dirty="0" smtClean="0"/>
              <a:t>performed</a:t>
            </a:r>
            <a:r>
              <a:rPr lang="en-US" sz="1600" b="1" dirty="0" smtClean="0"/>
              <a:t> Ridge Regression </a:t>
            </a:r>
            <a:r>
              <a:rPr lang="en-US" sz="1600" b="1" dirty="0"/>
              <a:t>Model </a:t>
            </a:r>
            <a:r>
              <a:rPr lang="en-US" sz="1600" dirty="0" smtClean="0"/>
              <a:t>(with n=5 and lambda=1)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sz="2400" b="1" dirty="0" smtClean="0"/>
              <a:t>(d) </a:t>
            </a:r>
            <a:r>
              <a:rPr lang="en-US" sz="2400" b="1" dirty="0"/>
              <a:t>Research Model 2: Bayesian Ridge Regression </a:t>
            </a:r>
            <a:r>
              <a:rPr lang="en-US" sz="2400" b="1" dirty="0" smtClean="0"/>
              <a:t>Model</a:t>
            </a:r>
            <a:br>
              <a:rPr lang="en-US" sz="2400" b="1" dirty="0" smtClean="0"/>
            </a:br>
            <a:r>
              <a:rPr lang="en-US" sz="2000" dirty="0" smtClean="0"/>
              <a:t>(</a:t>
            </a:r>
            <a:r>
              <a:rPr lang="en-US" sz="2400" dirty="0"/>
              <a:t>with n=5 and all hyper-parameters taking the same value</a:t>
            </a:r>
            <a:r>
              <a:rPr lang="en-US" sz="2000" dirty="0" smtClean="0"/>
              <a:t>) 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sz="2400" b="1" dirty="0" smtClean="0"/>
              <a:t>vs.</a:t>
            </a:r>
            <a:r>
              <a:rPr lang="en-US" sz="2000" b="1" dirty="0" smtClean="0"/>
              <a:t> Research Model </a:t>
            </a:r>
            <a:r>
              <a:rPr lang="en-US" sz="2000" b="1" dirty="0"/>
              <a:t>1</a:t>
            </a:r>
            <a:r>
              <a:rPr lang="en-US" sz="2000" b="1" dirty="0" smtClean="0"/>
              <a:t>: </a:t>
            </a:r>
            <a:r>
              <a:rPr lang="en-US" altLang="zh-CN" sz="2000" b="1" dirty="0" smtClean="0"/>
              <a:t>Ridge Regression</a:t>
            </a:r>
            <a:r>
              <a:rPr lang="en-US" sz="2000" b="1" dirty="0" smtClean="0"/>
              <a:t> </a:t>
            </a:r>
            <a:r>
              <a:rPr lang="en-US" sz="2000" b="1" dirty="0"/>
              <a:t>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56746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332656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3200"/>
              </a:lnSpc>
            </a:pPr>
            <a:r>
              <a:rPr lang="en-US" sz="2000" b="1" dirty="0" smtClean="0"/>
              <a:t>(d) </a:t>
            </a:r>
            <a:r>
              <a:rPr lang="en-US" sz="2000" b="1" dirty="0"/>
              <a:t>Research Model 2: Bayesian Ridge Regression </a:t>
            </a:r>
            <a:r>
              <a:rPr lang="en-US" sz="2000" b="1" dirty="0" smtClean="0"/>
              <a:t>Model</a:t>
            </a:r>
            <a:br>
              <a:rPr lang="en-US" sz="2000" b="1" dirty="0" smtClean="0"/>
            </a:br>
            <a:r>
              <a:rPr lang="en-US" sz="2000" dirty="0" smtClean="0"/>
              <a:t>(</a:t>
            </a:r>
            <a:r>
              <a:rPr lang="en-US" sz="2000" dirty="0"/>
              <a:t>with n=5 and all hyper-parameters taking the same value</a:t>
            </a:r>
            <a:r>
              <a:rPr lang="en-US" sz="2000" dirty="0" smtClean="0"/>
              <a:t>)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summary vs. two Benchmark Models &amp; Research Model 1</a:t>
            </a:r>
            <a:endParaRPr lang="en-US" sz="2000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8105725" cy="4125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4139953" y="4869161"/>
            <a:ext cx="424847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 smtClean="0"/>
              <a:t>In a previous slide: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dirty="0" smtClean="0"/>
              <a:t>Compared with the </a:t>
            </a:r>
            <a:r>
              <a:rPr lang="en-US" sz="1600" dirty="0"/>
              <a:t>OLS estimator, </a:t>
            </a:r>
            <a:r>
              <a:rPr lang="en-US" sz="1600" i="1" dirty="0" smtClean="0"/>
              <a:t>Bayesian </a:t>
            </a:r>
            <a:r>
              <a:rPr lang="en-US" sz="1600" i="1" dirty="0"/>
              <a:t>ridge regression </a:t>
            </a:r>
            <a:r>
              <a:rPr lang="en-US" sz="1600" dirty="0" smtClean="0"/>
              <a:t>is a more stable model.</a:t>
            </a:r>
          </a:p>
          <a:p>
            <a:pPr marL="342900" indent="-342900"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i="1" dirty="0"/>
              <a:t>Bayesian ridge regression </a:t>
            </a:r>
            <a:r>
              <a:rPr lang="en-US" sz="1600" dirty="0" smtClean="0"/>
              <a:t>is </a:t>
            </a:r>
            <a:r>
              <a:rPr lang="en-US" sz="1600" dirty="0"/>
              <a:t>more robust to ill-posed problem</a:t>
            </a:r>
            <a:r>
              <a:rPr lang="en-US" sz="1600" dirty="0" smtClean="0"/>
              <a:t>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2525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65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</a:pPr>
            <a:r>
              <a:rPr lang="en-US" sz="2000" b="1" dirty="0" smtClean="0"/>
              <a:t>(d) </a:t>
            </a:r>
            <a:r>
              <a:rPr lang="en-US" sz="2000" b="1" dirty="0"/>
              <a:t>Research Model 2: Bayesian Ridge Regression </a:t>
            </a:r>
            <a:r>
              <a:rPr lang="en-US" sz="2000" b="1" dirty="0" smtClean="0"/>
              <a:t>Model</a:t>
            </a:r>
            <a:br>
              <a:rPr lang="en-US" sz="2000" b="1" dirty="0" smtClean="0"/>
            </a:br>
            <a:r>
              <a:rPr lang="en-US" sz="2000" dirty="0" smtClean="0"/>
              <a:t>(</a:t>
            </a:r>
            <a:r>
              <a:rPr lang="en-US" sz="2000" dirty="0"/>
              <a:t>with n=5 and all hyper-parameters taking the same value</a:t>
            </a:r>
            <a:r>
              <a:rPr lang="en-US" sz="2000" dirty="0" smtClean="0"/>
              <a:t>)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summary vs. two Benchmark Models &amp; Research Model 1</a:t>
            </a:r>
            <a:endParaRPr lang="en-US" sz="2000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460350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8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66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</a:pPr>
            <a:r>
              <a:rPr lang="en-US" sz="2000" b="1" dirty="0" smtClean="0"/>
              <a:t>(d) </a:t>
            </a:r>
            <a:r>
              <a:rPr lang="en-US" sz="2000" b="1" dirty="0"/>
              <a:t>Research Model 2: Bayesian Ridge Regression </a:t>
            </a:r>
            <a:r>
              <a:rPr lang="en-US" sz="2000" b="1" dirty="0" smtClean="0"/>
              <a:t>Model</a:t>
            </a:r>
            <a:br>
              <a:rPr lang="en-US" sz="2000" b="1" dirty="0" smtClean="0"/>
            </a:br>
            <a:r>
              <a:rPr lang="en-US" sz="2000" dirty="0" smtClean="0"/>
              <a:t>(</a:t>
            </a:r>
            <a:r>
              <a:rPr lang="en-US" sz="2000" dirty="0"/>
              <a:t>with n=5 and all hyper-parameters taking the same value</a:t>
            </a:r>
            <a:r>
              <a:rPr lang="en-US" sz="2000" dirty="0" smtClean="0"/>
              <a:t>)</a:t>
            </a:r>
            <a:r>
              <a:rPr lang="en-US" sz="2000" b="1" dirty="0"/>
              <a:t/>
            </a:r>
            <a:br>
              <a:rPr lang="en-US" sz="2000" b="1" dirty="0"/>
            </a:br>
            <a:r>
              <a:rPr lang="en-US" sz="2000" b="1" dirty="0" smtClean="0"/>
              <a:t>summary vs. two Benchmark Models &amp; Research Model 1</a:t>
            </a:r>
            <a:endParaRPr lang="en-US" sz="20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325237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17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/>
              <a:t>Results of Prediction </a:t>
            </a:r>
            <a:r>
              <a:rPr lang="en-US" sz="2000" b="1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b="1" dirty="0"/>
              <a:t>Research Model 3: Kernel Ridge 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 smtClean="0"/>
              <a:t>Further Study</a:t>
            </a:r>
            <a:endParaRPr 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67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0565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867328" cy="792088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800" b="1" dirty="0" smtClean="0"/>
              <a:t>(</a:t>
            </a:r>
            <a:r>
              <a:rPr lang="en-US" sz="2800" b="1" dirty="0"/>
              <a:t>e</a:t>
            </a:r>
            <a:r>
              <a:rPr lang="en-US" sz="2800" b="1" dirty="0" smtClean="0"/>
              <a:t>) </a:t>
            </a:r>
            <a:r>
              <a:rPr lang="en-US" sz="2800" b="1" dirty="0"/>
              <a:t>Research Model 3: Kernel </a:t>
            </a:r>
            <a:r>
              <a:rPr lang="en-US" sz="2800" b="1" dirty="0" smtClean="0"/>
              <a:t>Ridge Regression Model</a:t>
            </a:r>
            <a:endParaRPr lang="en-US" sz="2300" b="1" dirty="0"/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68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539552" y="1148546"/>
                <a:ext cx="7992888" cy="5096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ts val="28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b="1" dirty="0" smtClean="0"/>
                  <a:t>Using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1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000" b="1" i="1">
                            <a:latin typeface="Cambria Math"/>
                          </a:rPr>
                          <m:t>𝒏</m:t>
                        </m:r>
                      </m:e>
                      <m:sub/>
                      <m:sup>
                        <m:r>
                          <a:rPr lang="en-US" sz="2000" b="1" i="1">
                            <a:latin typeface="Cambria Math"/>
                          </a:rPr>
                          <m:t>∗</m:t>
                        </m:r>
                      </m:sup>
                    </m:sSubSup>
                    <m:r>
                      <a:rPr lang="en-US" sz="2000" b="1" i="1">
                        <a:latin typeface="Cambria Math"/>
                      </a:rPr>
                      <m:t>=</m:t>
                    </m:r>
                    <m:r>
                      <a:rPr lang="en-US" sz="2000" b="1" i="1">
                        <a:latin typeface="Cambria Math"/>
                      </a:rPr>
                      <m:t>𝟓</m:t>
                    </m:r>
                  </m:oMath>
                </a14:m>
                <a:r>
                  <a:rPr lang="en-US" sz="2000" dirty="0"/>
                  <a:t> for all currency pairs</a:t>
                </a:r>
              </a:p>
              <a:p>
                <a:pPr marL="285750" indent="-285750">
                  <a:lnSpc>
                    <a:spcPts val="28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/>
                  <a:t>We adopted the </a:t>
                </a:r>
                <a:r>
                  <a:rPr lang="en-US" sz="2000" b="1" dirty="0"/>
                  <a:t>growing </a:t>
                </a:r>
                <a:r>
                  <a:rPr lang="en-US" sz="2000" dirty="0"/>
                  <a:t>window method , with warm-up period </a:t>
                </a:r>
                <a:r>
                  <a:rPr lang="en-US" sz="2000" dirty="0" smtClean="0"/>
                  <a:t>of 300</a:t>
                </a:r>
                <a:endParaRPr lang="en-US" sz="2000" b="1" dirty="0"/>
              </a:p>
              <a:p>
                <a:pPr marL="285750" indent="-285750">
                  <a:lnSpc>
                    <a:spcPts val="28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 smtClean="0"/>
                  <a:t>We studied the following </a:t>
                </a:r>
                <a:r>
                  <a:rPr lang="en-US" sz="2000" b="1" dirty="0"/>
                  <a:t>4</a:t>
                </a:r>
                <a:r>
                  <a:rPr lang="en-US" sz="2000" dirty="0" smtClean="0"/>
                  <a:t> kernels: </a:t>
                </a:r>
                <a:r>
                  <a:rPr lang="en-US" sz="2000" b="1" dirty="0" smtClean="0"/>
                  <a:t>linear, </a:t>
                </a:r>
                <a:r>
                  <a:rPr lang="en-US" sz="2000" b="1" dirty="0" err="1" smtClean="0"/>
                  <a:t>Laplacian</a:t>
                </a:r>
                <a:r>
                  <a:rPr lang="en-US" sz="2000" b="1" dirty="0" smtClean="0"/>
                  <a:t>, radial </a:t>
                </a:r>
                <a:r>
                  <a:rPr lang="en-US" sz="2000" b="1" dirty="0"/>
                  <a:t>basis function </a:t>
                </a:r>
                <a:r>
                  <a:rPr lang="en-US" sz="2000" b="1" dirty="0" smtClean="0"/>
                  <a:t>(RBF)</a:t>
                </a:r>
                <a:r>
                  <a:rPr lang="en-US" sz="2000" dirty="0"/>
                  <a:t> </a:t>
                </a:r>
                <a:r>
                  <a:rPr lang="en-US" sz="2000" dirty="0" smtClean="0"/>
                  <a:t>and </a:t>
                </a:r>
                <a:r>
                  <a:rPr lang="en-US" sz="2000" b="1" dirty="0" smtClean="0"/>
                  <a:t>polynomial kernels</a:t>
                </a:r>
              </a:p>
              <a:p>
                <a:pPr marL="285750" indent="-285750">
                  <a:lnSpc>
                    <a:spcPts val="28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b="1" dirty="0" smtClean="0"/>
                  <a:t>Hyper-parameters</a:t>
                </a:r>
              </a:p>
              <a:p>
                <a:pPr marL="742950" lvl="1" indent="-285750">
                  <a:lnSpc>
                    <a:spcPts val="28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𝜶</m:t>
                    </m:r>
                  </m:oMath>
                </a14:m>
                <a:r>
                  <a:rPr lang="en-US" sz="2000" dirty="0" smtClean="0"/>
                  <a:t>: </a:t>
                </a:r>
                <a:r>
                  <a:rPr lang="en-US" sz="2000" dirty="0"/>
                  <a:t>Small positive values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𝜶</m:t>
                    </m:r>
                    <m:r>
                      <a:rPr lang="en-US" sz="2000" b="1" i="1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dirty="0"/>
                  <a:t>improve the conditioning of the problem and </a:t>
                </a:r>
                <a:r>
                  <a:rPr lang="en-US" sz="2000" b="1" dirty="0"/>
                  <a:t>reduce the variance of the estimates</a:t>
                </a:r>
                <a:r>
                  <a:rPr lang="en-US" sz="2000" dirty="0" smtClean="0"/>
                  <a:t>.</a:t>
                </a:r>
              </a:p>
              <a:p>
                <a:pPr marL="742950" lvl="1" indent="-285750">
                  <a:lnSpc>
                    <a:spcPts val="28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b="1" dirty="0" smtClean="0"/>
                  <a:t>degree:</a:t>
                </a:r>
                <a:r>
                  <a:rPr lang="en-US" sz="2000" dirty="0"/>
                  <a:t> Degree of the </a:t>
                </a:r>
                <a:r>
                  <a:rPr lang="en-US" sz="2000" b="1" dirty="0"/>
                  <a:t>polynomial</a:t>
                </a:r>
                <a:r>
                  <a:rPr lang="en-US" sz="2000" dirty="0"/>
                  <a:t> kernel. Ignored by other kernels</a:t>
                </a:r>
                <a:r>
                  <a:rPr lang="en-US" sz="2000" dirty="0" smtClean="0"/>
                  <a:t>.</a:t>
                </a:r>
              </a:p>
              <a:p>
                <a:pPr marL="285750" indent="-285750">
                  <a:lnSpc>
                    <a:spcPts val="28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/>
                  <a:t>For (1) </a:t>
                </a:r>
                <a:r>
                  <a:rPr lang="en-US" sz="2000" b="1" dirty="0"/>
                  <a:t>linear Kernel</a:t>
                </a:r>
                <a:r>
                  <a:rPr lang="en-US" sz="2000" dirty="0"/>
                  <a:t>, (2) </a:t>
                </a:r>
                <a:r>
                  <a:rPr lang="en-US" sz="2000" b="1" dirty="0" err="1"/>
                  <a:t>L</a:t>
                </a:r>
                <a:r>
                  <a:rPr lang="en-US" sz="2000" b="1" dirty="0" err="1" smtClean="0"/>
                  <a:t>aplacian</a:t>
                </a:r>
                <a:r>
                  <a:rPr lang="en-US" sz="2000" dirty="0" smtClean="0"/>
                  <a:t> </a:t>
                </a:r>
                <a:r>
                  <a:rPr lang="en-US" sz="2000" b="1" dirty="0" smtClean="0"/>
                  <a:t>Kernel </a:t>
                </a:r>
                <a:r>
                  <a:rPr lang="en-US" sz="2000" dirty="0"/>
                  <a:t>and</a:t>
                </a:r>
                <a:r>
                  <a:rPr lang="en-US" sz="2000" b="1" dirty="0"/>
                  <a:t> </a:t>
                </a:r>
                <a:r>
                  <a:rPr lang="en-US" sz="2000" dirty="0"/>
                  <a:t>(3) </a:t>
                </a:r>
                <a:r>
                  <a:rPr lang="en-US" sz="2000" b="1" dirty="0"/>
                  <a:t>RBF Kernel</a:t>
                </a:r>
                <a:r>
                  <a:rPr lang="en-US" sz="2000" dirty="0"/>
                  <a:t>,</a:t>
                </a:r>
                <a:r>
                  <a:rPr lang="en-US" sz="2000" b="1" dirty="0"/>
                  <a:t> </a:t>
                </a:r>
                <a:r>
                  <a:rPr lang="en-US" sz="2000" dirty="0"/>
                  <a:t>we need to optimize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𝜶</m:t>
                    </m:r>
                  </m:oMath>
                </a14:m>
                <a:endParaRPr lang="en-US" sz="2000" b="1" dirty="0"/>
              </a:p>
              <a:p>
                <a:pPr marL="285750" lvl="1" indent="-285750">
                  <a:lnSpc>
                    <a:spcPts val="2800"/>
                  </a:lnSpc>
                  <a:spcBef>
                    <a:spcPts val="600"/>
                  </a:spcBef>
                  <a:spcAft>
                    <a:spcPts val="600"/>
                  </a:spcAft>
                  <a:buFont typeface="Arial" pitchFamily="34" charset="0"/>
                  <a:buChar char="•"/>
                </a:pPr>
                <a:r>
                  <a:rPr lang="en-US" sz="2000" dirty="0"/>
                  <a:t>For (4) </a:t>
                </a:r>
                <a:r>
                  <a:rPr lang="en-US" sz="2000" b="1" dirty="0"/>
                  <a:t>polynomial </a:t>
                </a:r>
                <a:r>
                  <a:rPr lang="en-US" sz="2000" b="1" dirty="0" smtClean="0"/>
                  <a:t>kernel, </a:t>
                </a:r>
                <a:r>
                  <a:rPr lang="en-US" sz="2000" dirty="0" smtClean="0"/>
                  <a:t>we </a:t>
                </a:r>
                <a:r>
                  <a:rPr lang="en-US" sz="2000" dirty="0"/>
                  <a:t>need to optimize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/>
                      </a:rPr>
                      <m:t>𝜶</m:t>
                    </m:r>
                    <m:r>
                      <a:rPr lang="en-US" sz="2000" b="1">
                        <a:latin typeface="Cambria Math"/>
                      </a:rPr>
                      <m:t>,</m:t>
                    </m:r>
                    <m:r>
                      <a:rPr lang="en-US" sz="2000" b="1" i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b="1" dirty="0" smtClean="0"/>
                  <a:t>degree </a:t>
                </a:r>
                <a:r>
                  <a:rPr lang="en-US" sz="2000" dirty="0" smtClean="0"/>
                  <a:t>and </a:t>
                </a:r>
                <a:r>
                  <a:rPr lang="en-US" sz="2000" b="1" dirty="0" smtClean="0"/>
                  <a:t>coef0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148546"/>
                <a:ext cx="7992888" cy="5096523"/>
              </a:xfrm>
              <a:prstGeom prst="rect">
                <a:avLst/>
              </a:prstGeom>
              <a:blipFill rotWithShape="1">
                <a:blip r:embed="rId2"/>
                <a:stretch>
                  <a:fillRect l="-686" b="-11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9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44624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2600"/>
              </a:lnSpc>
            </a:pPr>
            <a:r>
              <a:rPr lang="en-US" sz="2400" b="1" dirty="0"/>
              <a:t>(e) Research Model 3: Kernel Ridge Regression </a:t>
            </a:r>
            <a:r>
              <a:rPr lang="en-US" sz="2400" b="1" dirty="0" smtClean="0"/>
              <a:t>Model</a:t>
            </a:r>
            <a:endParaRPr lang="en-US" sz="24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980728"/>
            <a:ext cx="7776864" cy="5456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410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96752"/>
            <a:ext cx="8280920" cy="5518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7</a:t>
            </a:fld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656" y="44624"/>
            <a:ext cx="8278808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3000" b="1" dirty="0" smtClean="0"/>
              <a:t>Features of Data</a:t>
            </a:r>
            <a:br>
              <a:rPr lang="en-US" sz="3000" b="1" dirty="0" smtClean="0"/>
            </a:br>
            <a:r>
              <a:rPr lang="en-US" sz="3000" b="1" dirty="0" smtClean="0"/>
              <a:t>Daily Volatility Time Series of 7 Currency Pairs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17960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sz="2400" b="1" dirty="0" smtClean="0"/>
              <a:t>Summary of All Models </a:t>
            </a:r>
            <a:br>
              <a:rPr lang="en-US" sz="2400" b="1" dirty="0" smtClean="0"/>
            </a:br>
            <a:r>
              <a:rPr lang="en-US" sz="2400" b="1" dirty="0" smtClean="0"/>
              <a:t>(including two benchmark models &amp; three research models)</a:t>
            </a:r>
            <a:endParaRPr 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1403648" y="1268759"/>
            <a:ext cx="655194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Kernel ridge regression model </a:t>
            </a:r>
            <a:r>
              <a:rPr lang="en-US" sz="1600" dirty="0"/>
              <a:t>(with </a:t>
            </a:r>
            <a:r>
              <a:rPr lang="en-US" sz="1600" dirty="0" smtClean="0"/>
              <a:t>linear kernel, n=5 </a:t>
            </a:r>
            <a:r>
              <a:rPr lang="en-US" sz="1600" dirty="0"/>
              <a:t>and </a:t>
            </a:r>
            <a:r>
              <a:rPr lang="en-US" sz="1600" dirty="0" smtClean="0"/>
              <a:t>alpha taking the default value 1)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altLang="zh-CN" sz="1600" b="1" dirty="0" smtClean="0"/>
              <a:t>outperformed</a:t>
            </a:r>
            <a:r>
              <a:rPr lang="en-US" sz="1600" b="1" dirty="0" smtClean="0"/>
              <a:t> Ridge Regression </a:t>
            </a:r>
            <a:r>
              <a:rPr lang="en-US" sz="1600" b="1" dirty="0"/>
              <a:t>Model </a:t>
            </a:r>
            <a:r>
              <a:rPr lang="en-US" sz="1600" dirty="0" smtClean="0"/>
              <a:t>(with n=5)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59" y="2779867"/>
            <a:ext cx="8239705" cy="3457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033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sz="2400" b="1" dirty="0" smtClean="0"/>
              <a:t>(e) </a:t>
            </a:r>
            <a:r>
              <a:rPr lang="en-US" sz="2400" b="1" dirty="0"/>
              <a:t>Research Model </a:t>
            </a:r>
            <a:r>
              <a:rPr lang="en-US" sz="2400" b="1" dirty="0" smtClean="0"/>
              <a:t>3: Kernel Ridge </a:t>
            </a:r>
            <a:r>
              <a:rPr lang="en-US" sz="2400" b="1" dirty="0"/>
              <a:t>Regression Model</a:t>
            </a:r>
            <a:br>
              <a:rPr lang="en-US" sz="2400" b="1" dirty="0"/>
            </a:br>
            <a:r>
              <a:rPr lang="en-US" sz="2400" b="1" dirty="0"/>
              <a:t>summary vs. two Benchmark Models &amp; Research Model 1 &amp; 2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484784"/>
            <a:ext cx="8460350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6509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72</a:t>
            </a:fld>
            <a:endParaRPr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sz="2400" b="1" dirty="0" smtClean="0"/>
              <a:t>(e) </a:t>
            </a:r>
            <a:r>
              <a:rPr lang="en-US" sz="2400" b="1" dirty="0"/>
              <a:t>Research Model </a:t>
            </a:r>
            <a:r>
              <a:rPr lang="en-US" sz="2400" b="1" dirty="0" smtClean="0"/>
              <a:t>3: Kernel Ridge </a:t>
            </a:r>
            <a:r>
              <a:rPr lang="en-US" sz="2400" b="1" dirty="0"/>
              <a:t>Regression Model</a:t>
            </a:r>
            <a:br>
              <a:rPr lang="en-US" sz="2400" b="1" dirty="0"/>
            </a:br>
            <a:r>
              <a:rPr lang="en-US" sz="2400" b="1" dirty="0"/>
              <a:t>summary vs. two Benchmark Models &amp; Research Model 1 &amp; 2</a:t>
            </a:r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25237" cy="4297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0410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5616" y="1196752"/>
            <a:ext cx="7221488" cy="4525963"/>
          </a:xfrm>
        </p:spPr>
        <p:txBody>
          <a:bodyPr>
            <a:noAutofit/>
          </a:bodyPr>
          <a:lstStyle/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Data </a:t>
            </a:r>
            <a:r>
              <a:rPr lang="en-US" sz="2000" dirty="0" smtClean="0"/>
              <a:t>Description &amp; Performance </a:t>
            </a:r>
            <a:r>
              <a:rPr lang="en-US" sz="2000" dirty="0"/>
              <a:t>Measurement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Introduction to Models Studied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Regression Model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Logic Flow of the Project</a:t>
            </a:r>
          </a:p>
          <a:p>
            <a:pPr marL="514350" lvl="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dirty="0"/>
              <a:t>Results of Prediction </a:t>
            </a:r>
            <a:r>
              <a:rPr lang="en-US" sz="2000" dirty="0" smtClean="0"/>
              <a:t>Performance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Benchmark Model </a:t>
            </a:r>
            <a:r>
              <a:rPr lang="en-US" sz="2000" dirty="0"/>
              <a:t>1: </a:t>
            </a:r>
            <a:r>
              <a:rPr lang="en-US" sz="2000" dirty="0" err="1" smtClean="0"/>
              <a:t>PastAsPresent</a:t>
            </a:r>
            <a:r>
              <a:rPr lang="en-US" sz="2000" dirty="0" smtClean="0"/>
              <a:t> Model</a:t>
            </a:r>
            <a:endParaRPr lang="en-US" sz="2000" dirty="0"/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Benchmark</a:t>
            </a:r>
            <a:r>
              <a:rPr lang="en-US" sz="2000" dirty="0" smtClean="0"/>
              <a:t> </a:t>
            </a:r>
            <a:r>
              <a:rPr lang="en-US" sz="2000" dirty="0"/>
              <a:t>Model </a:t>
            </a:r>
            <a:r>
              <a:rPr lang="en-US" sz="2000" dirty="0" smtClean="0"/>
              <a:t>2: Linear Regression </a:t>
            </a:r>
            <a:r>
              <a:rPr lang="en-US" sz="2000" dirty="0"/>
              <a:t>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 smtClean="0"/>
              <a:t>Research </a:t>
            </a:r>
            <a:r>
              <a:rPr lang="en-US" sz="2000" dirty="0"/>
              <a:t>Model 1: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2: Bayesian Ridge Regression Model</a:t>
            </a:r>
          </a:p>
          <a:p>
            <a:pPr marL="971550" lvl="1" indent="-514350">
              <a:spcBef>
                <a:spcPts val="800"/>
              </a:spcBef>
              <a:buFont typeface="+mj-lt"/>
              <a:buAutoNum type="arabicParenR"/>
            </a:pPr>
            <a:r>
              <a:rPr lang="en-US" sz="2000" dirty="0"/>
              <a:t>Research Model 3: Kernel Ridge </a:t>
            </a:r>
            <a:r>
              <a:rPr lang="en-US" sz="2000" b="1" dirty="0"/>
              <a:t>Regression Model</a:t>
            </a:r>
          </a:p>
          <a:p>
            <a:pPr marL="514350" indent="-514350">
              <a:spcBef>
                <a:spcPts val="800"/>
              </a:spcBef>
              <a:buFont typeface="+mj-lt"/>
              <a:buAutoNum type="arabicPeriod"/>
            </a:pPr>
            <a:r>
              <a:rPr lang="en-US" sz="2000" b="1" dirty="0" smtClean="0"/>
              <a:t>Further Study</a:t>
            </a:r>
            <a:endParaRPr lang="en-US" sz="2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73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56784" cy="63408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3200" b="1" dirty="0" smtClean="0"/>
              <a:t>Agenda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7507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28" y="1484784"/>
            <a:ext cx="5943600" cy="2173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Fitting One Model for All Currency Pairs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400" b="1" dirty="0" smtClean="0"/>
              <a:t>– </a:t>
            </a:r>
            <a:r>
              <a:rPr lang="en-US" sz="2400" b="1" dirty="0"/>
              <a:t>Daily </a:t>
            </a:r>
            <a:r>
              <a:rPr lang="en-US" sz="2400" b="1" dirty="0" smtClean="0"/>
              <a:t>Volatility &amp; log Volatility: highly correlated</a:t>
            </a:r>
            <a:endParaRPr 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720" y="3789039"/>
            <a:ext cx="5943600" cy="2327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807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75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 smtClean="0"/>
              <a:t>(new b) Fitting One Linear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through Standardization</a:t>
            </a:r>
            <a:br>
              <a:rPr lang="en-US" sz="2400" b="1" dirty="0" smtClean="0"/>
            </a:br>
            <a:r>
              <a:rPr lang="en-US" sz="2400" b="1" dirty="0" smtClean="0"/>
              <a:t>(using optimal n*)</a:t>
            </a:r>
            <a:endParaRPr lang="en-US" sz="2400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928143"/>
            <a:ext cx="8710613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15616" y="1700808"/>
            <a:ext cx="702111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Linear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 optimized)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altLang="zh-CN" sz="1600" b="1" dirty="0" smtClean="0"/>
              <a:t>outperformed</a:t>
            </a:r>
            <a:r>
              <a:rPr lang="en-US" sz="1600" b="1" dirty="0" smtClean="0"/>
              <a:t> </a:t>
            </a:r>
            <a:r>
              <a:rPr lang="en-US" sz="1600" b="1" dirty="0"/>
              <a:t>Linear regression </a:t>
            </a:r>
            <a:r>
              <a:rPr lang="en-US" sz="1600" b="1" dirty="0" err="1" smtClean="0"/>
              <a:t>model_old</a:t>
            </a:r>
            <a:r>
              <a:rPr lang="en-US" sz="1600" b="1" dirty="0" smtClean="0"/>
              <a:t> </a:t>
            </a:r>
            <a:r>
              <a:rPr lang="en-US" sz="1600" dirty="0"/>
              <a:t>(with n optimized)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69429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76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b) Fitting </a:t>
            </a:r>
            <a:r>
              <a:rPr lang="en-US" sz="2400" b="1" dirty="0" smtClean="0"/>
              <a:t>One Linear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through Standardization</a:t>
            </a:r>
            <a:br>
              <a:rPr lang="en-US" sz="2400" b="1" dirty="0" smtClean="0"/>
            </a:br>
            <a:r>
              <a:rPr lang="en-US" sz="2400" b="1" dirty="0" smtClean="0"/>
              <a:t>(using n=</a:t>
            </a:r>
            <a:r>
              <a:rPr lang="en-US" altLang="zh-CN" sz="2400" b="1" dirty="0" smtClean="0"/>
              <a:t>3</a:t>
            </a:r>
            <a:r>
              <a:rPr lang="en-US" sz="2400" b="1" dirty="0" smtClean="0"/>
              <a:t>)</a:t>
            </a:r>
            <a:endParaRPr lang="en-US" sz="2400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03" y="3068960"/>
            <a:ext cx="8710613" cy="2805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5616" y="1700808"/>
            <a:ext cx="702111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Linear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n=3)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altLang="zh-CN" sz="1600" b="1" dirty="0" smtClean="0"/>
              <a:t>outperformed</a:t>
            </a:r>
            <a:r>
              <a:rPr lang="en-US" sz="1600" b="1" dirty="0" smtClean="0"/>
              <a:t> </a:t>
            </a:r>
            <a:r>
              <a:rPr lang="en-US" sz="1600" b="1" dirty="0"/>
              <a:t>Linear regression </a:t>
            </a:r>
            <a:r>
              <a:rPr lang="en-US" sz="1600" b="1" dirty="0" err="1" smtClean="0"/>
              <a:t>model_old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n=3)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3068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77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b) Fitting </a:t>
            </a:r>
            <a:r>
              <a:rPr lang="en-US" sz="2400" b="1" dirty="0" smtClean="0"/>
              <a:t>One Linear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through Standardization</a:t>
            </a:r>
            <a:br>
              <a:rPr lang="en-US" sz="2400" b="1" dirty="0" smtClean="0"/>
            </a:br>
            <a:r>
              <a:rPr lang="en-US" sz="2400" b="1" dirty="0" smtClean="0"/>
              <a:t>(using n=5)</a:t>
            </a: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50" y="3068960"/>
            <a:ext cx="8710613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15616" y="1700808"/>
            <a:ext cx="702111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Linear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n=5)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altLang="zh-CN" sz="1600" b="1" dirty="0" smtClean="0"/>
              <a:t>outperformed</a:t>
            </a:r>
            <a:r>
              <a:rPr lang="en-US" sz="1600" b="1" dirty="0" smtClean="0"/>
              <a:t> </a:t>
            </a:r>
            <a:r>
              <a:rPr lang="en-US" sz="1600" b="1" dirty="0"/>
              <a:t>Linear regression </a:t>
            </a:r>
            <a:r>
              <a:rPr lang="en-US" sz="1600" b="1" dirty="0" err="1" smtClean="0"/>
              <a:t>model_old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n=5)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3108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78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b) Fitting </a:t>
            </a:r>
            <a:r>
              <a:rPr lang="en-US" sz="2400" b="1" dirty="0" smtClean="0"/>
              <a:t>One Linear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through Standardization</a:t>
            </a:r>
            <a:br>
              <a:rPr lang="en-US" sz="2400" b="1" dirty="0" smtClean="0"/>
            </a:br>
            <a:r>
              <a:rPr lang="en-US" altLang="zh-CN" sz="2400" b="1" dirty="0" smtClean="0"/>
              <a:t>Summary</a:t>
            </a:r>
            <a:endParaRPr lang="en-US" sz="24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21197"/>
            <a:ext cx="8498257" cy="406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15616" y="1196752"/>
            <a:ext cx="702111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Linear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n=5) </a:t>
            </a:r>
            <a:r>
              <a:rPr lang="en-US" sz="1600" b="1" dirty="0" smtClean="0"/>
              <a:t>seems to be the most suitable model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, </a:t>
            </a:r>
            <a:r>
              <a:rPr lang="en-US" sz="1600" b="1" u="sng" dirty="0" smtClean="0"/>
              <a:t>sum </a:t>
            </a:r>
            <a:r>
              <a:rPr lang="en-US" sz="1600" b="1" u="sng" dirty="0"/>
              <a:t>of </a:t>
            </a:r>
            <a:r>
              <a:rPr lang="en-US" sz="1600" b="1" u="sng" dirty="0" smtClean="0"/>
              <a:t>QL</a:t>
            </a:r>
            <a:r>
              <a:rPr lang="en-US" sz="1600" b="1" dirty="0" smtClean="0"/>
              <a:t> </a:t>
            </a:r>
            <a:r>
              <a:rPr lang="en-US" sz="1600" dirty="0" smtClean="0"/>
              <a:t>and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the level of model complexity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14291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79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</a:t>
            </a:r>
            <a:r>
              <a:rPr lang="en-US" sz="2400" b="1" dirty="0" smtClean="0"/>
              <a:t>c) </a:t>
            </a:r>
            <a:r>
              <a:rPr lang="en-US" sz="2400" b="1" dirty="0"/>
              <a:t>Fitting </a:t>
            </a:r>
            <a:r>
              <a:rPr lang="en-US" sz="2400" b="1" dirty="0" smtClean="0"/>
              <a:t>One Ridge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</a:t>
            </a:r>
            <a:r>
              <a:rPr lang="en-US" sz="2400" b="1" dirty="0"/>
              <a:t>through Standardization</a:t>
            </a:r>
            <a:br>
              <a:rPr lang="en-US" sz="2400" b="1" dirty="0"/>
            </a:br>
            <a:r>
              <a:rPr lang="en-US" sz="2400" b="1" dirty="0"/>
              <a:t>(using </a:t>
            </a:r>
            <a:r>
              <a:rPr lang="en-US" sz="2400" b="1" dirty="0" smtClean="0"/>
              <a:t>n=</a:t>
            </a:r>
            <a:r>
              <a:rPr lang="en-US" altLang="zh-CN" sz="2400" b="1" dirty="0" smtClean="0"/>
              <a:t>3 with lambda optimized</a:t>
            </a:r>
            <a:r>
              <a:rPr lang="en-US" sz="2400" b="1" dirty="0" smtClean="0"/>
              <a:t>)</a:t>
            </a:r>
            <a:endParaRPr lang="en-US" sz="2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968923"/>
            <a:ext cx="8752463" cy="348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1484784"/>
            <a:ext cx="70211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Ridge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n=3 and alpha optimized)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altLang="zh-CN" sz="1600" b="1" dirty="0" smtClean="0"/>
              <a:t>outperformed</a:t>
            </a:r>
            <a:r>
              <a:rPr lang="en-US" sz="1600" b="1" dirty="0" smtClean="0"/>
              <a:t> </a:t>
            </a:r>
            <a:r>
              <a:rPr lang="en-US" sz="1600" b="1" dirty="0"/>
              <a:t>Ridge </a:t>
            </a:r>
            <a:r>
              <a:rPr lang="en-US" sz="1600" b="1" dirty="0" smtClean="0"/>
              <a:t>regression </a:t>
            </a:r>
            <a:r>
              <a:rPr lang="en-US" sz="1600" b="1" dirty="0" err="1" smtClean="0"/>
              <a:t>model_old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n=3</a:t>
            </a:r>
            <a:r>
              <a:rPr lang="en-US" sz="1600" dirty="0"/>
              <a:t> and alpha optimized</a:t>
            </a:r>
            <a:r>
              <a:rPr lang="en-US" sz="1600" dirty="0" smtClean="0"/>
              <a:t>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951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6F3171-92E9-4797-AB00-F462CF1A82AE}" type="slidenum">
              <a:rPr lang="en-US" smtClean="0"/>
              <a:t>8</a:t>
            </a:fld>
            <a:endParaRPr lang="en-US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69656" y="44624"/>
            <a:ext cx="8278808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3000" b="1" dirty="0" smtClean="0"/>
              <a:t>Features of Data</a:t>
            </a:r>
            <a:br>
              <a:rPr lang="en-US" sz="3000" b="1" dirty="0" smtClean="0"/>
            </a:br>
            <a:r>
              <a:rPr lang="en-US" sz="3000" b="1" dirty="0" smtClean="0"/>
              <a:t>Daily log Volatility Time Series of 7 Currency Pairs</a:t>
            </a:r>
            <a:endParaRPr lang="en-US" sz="3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927976" cy="5552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315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80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c</a:t>
            </a:r>
            <a:r>
              <a:rPr lang="en-US" sz="2400" b="1" dirty="0" smtClean="0"/>
              <a:t>) Fitting </a:t>
            </a:r>
            <a:r>
              <a:rPr lang="en-US" sz="2400" b="1" dirty="0"/>
              <a:t>One Ridge Regression Model </a:t>
            </a:r>
            <a:br>
              <a:rPr lang="en-US" sz="2400" b="1" dirty="0"/>
            </a:br>
            <a:r>
              <a:rPr lang="en-US" sz="2400" b="1" dirty="0"/>
              <a:t>for All Currency Pairs through Standardization</a:t>
            </a:r>
            <a:br>
              <a:rPr lang="en-US" sz="2400" b="1" dirty="0"/>
            </a:br>
            <a:r>
              <a:rPr lang="en-US" sz="2400" b="1" dirty="0"/>
              <a:t>(using </a:t>
            </a:r>
            <a:r>
              <a:rPr lang="en-US" sz="2400" b="1" dirty="0" smtClean="0"/>
              <a:t>n=5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with lambda optimized</a:t>
            </a:r>
            <a:r>
              <a:rPr lang="en-US" sz="2400" b="1" dirty="0"/>
              <a:t>)</a:t>
            </a:r>
            <a:endParaRPr lang="en-US" sz="24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968923"/>
            <a:ext cx="8752463" cy="3484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1556792"/>
            <a:ext cx="702111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Ridge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n=5 and alpha optimized)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altLang="zh-CN" sz="1600" b="1" dirty="0" smtClean="0"/>
              <a:t>outperformed</a:t>
            </a:r>
            <a:r>
              <a:rPr lang="en-US" sz="1600" b="1" dirty="0" smtClean="0"/>
              <a:t> </a:t>
            </a:r>
            <a:r>
              <a:rPr lang="en-US" sz="1600" b="1" dirty="0"/>
              <a:t>Ridge </a:t>
            </a:r>
            <a:r>
              <a:rPr lang="en-US" sz="1600" b="1" dirty="0" smtClean="0"/>
              <a:t>regression </a:t>
            </a:r>
            <a:r>
              <a:rPr lang="en-US" sz="1600" b="1" dirty="0" err="1" smtClean="0"/>
              <a:t>model_old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n=5</a:t>
            </a:r>
            <a:r>
              <a:rPr lang="en-US" sz="1600" dirty="0"/>
              <a:t> and alpha optimized</a:t>
            </a:r>
            <a:r>
              <a:rPr lang="en-US" sz="1600" dirty="0" smtClean="0"/>
              <a:t>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5185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81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</a:t>
            </a:r>
            <a:r>
              <a:rPr lang="en-US" sz="2400" b="1" dirty="0" smtClean="0"/>
              <a:t>c) </a:t>
            </a:r>
            <a:r>
              <a:rPr lang="en-US" sz="2400" b="1" dirty="0"/>
              <a:t>Fitting </a:t>
            </a:r>
            <a:r>
              <a:rPr lang="en-US" sz="2400" b="1" dirty="0" smtClean="0"/>
              <a:t>One Ridge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</a:t>
            </a:r>
            <a:r>
              <a:rPr lang="en-US" sz="2400" b="1" dirty="0"/>
              <a:t>through Standardization</a:t>
            </a:r>
            <a:br>
              <a:rPr lang="en-US" sz="2400" b="1" dirty="0"/>
            </a:br>
            <a:r>
              <a:rPr lang="en-US" sz="2400" b="1" dirty="0"/>
              <a:t>(using </a:t>
            </a:r>
            <a:r>
              <a:rPr lang="en-US" sz="2400" b="1" dirty="0" smtClean="0"/>
              <a:t>n=5 and lambda=1 (default))</a:t>
            </a:r>
            <a:endParaRPr lang="en-US" sz="2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81" y="2780928"/>
            <a:ext cx="8634099" cy="361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15616" y="1556792"/>
            <a:ext cx="720080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Ridge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n=5 and </a:t>
            </a:r>
            <a:r>
              <a:rPr lang="en-US" sz="1600" dirty="0" smtClean="0"/>
              <a:t>alpha=1)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altLang="zh-CN" sz="1600" b="1" dirty="0" smtClean="0"/>
              <a:t>outperformed</a:t>
            </a:r>
            <a:r>
              <a:rPr lang="en-US" sz="1600" b="1" dirty="0" smtClean="0"/>
              <a:t> </a:t>
            </a:r>
            <a:r>
              <a:rPr lang="en-US" sz="1600" b="1" dirty="0"/>
              <a:t>Ridge </a:t>
            </a:r>
            <a:r>
              <a:rPr lang="en-US" sz="1600" b="1" dirty="0" smtClean="0"/>
              <a:t>regression </a:t>
            </a:r>
            <a:r>
              <a:rPr lang="en-US" sz="1600" b="1" dirty="0" err="1" smtClean="0"/>
              <a:t>model_old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n=5</a:t>
            </a:r>
            <a:r>
              <a:rPr lang="en-US" sz="1600" dirty="0"/>
              <a:t> and </a:t>
            </a:r>
            <a:r>
              <a:rPr lang="en-US" sz="1600" dirty="0" smtClean="0"/>
              <a:t>alpha=1)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066737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82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</a:t>
            </a:r>
            <a:r>
              <a:rPr lang="en-US" sz="2400" b="1" dirty="0" smtClean="0"/>
              <a:t>c) </a:t>
            </a:r>
            <a:r>
              <a:rPr lang="en-US" sz="2400" b="1" dirty="0"/>
              <a:t>Fitting </a:t>
            </a:r>
            <a:r>
              <a:rPr lang="en-US" sz="2400" b="1" dirty="0" smtClean="0"/>
              <a:t>One Ridge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</a:t>
            </a:r>
            <a:r>
              <a:rPr lang="en-US" sz="2400" b="1" dirty="0"/>
              <a:t>through Standardization</a:t>
            </a:r>
            <a:br>
              <a:rPr lang="en-US" sz="2400" b="1" dirty="0"/>
            </a:br>
            <a:r>
              <a:rPr lang="en-US" sz="2400" b="1" dirty="0" smtClean="0"/>
              <a:t>Summary</a:t>
            </a:r>
            <a:endParaRPr lang="en-US" sz="24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518245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90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</a:t>
            </a:r>
            <a:r>
              <a:rPr lang="en-US" sz="2400" b="1" dirty="0" smtClean="0"/>
              <a:t>d) </a:t>
            </a:r>
            <a:r>
              <a:rPr lang="en-US" sz="2400" b="1" dirty="0"/>
              <a:t>Fitting </a:t>
            </a:r>
            <a:r>
              <a:rPr lang="en-US" sz="2400" b="1" dirty="0" smtClean="0"/>
              <a:t>One Bayesian Ridge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</a:t>
            </a:r>
            <a:r>
              <a:rPr lang="en-US" sz="2400" b="1" dirty="0"/>
              <a:t>through Standardization</a:t>
            </a:r>
            <a:br>
              <a:rPr lang="en-US" sz="2400" b="1" dirty="0"/>
            </a:br>
            <a:r>
              <a:rPr lang="en-US" sz="2000" b="1" dirty="0"/>
              <a:t>(using </a:t>
            </a:r>
            <a:r>
              <a:rPr lang="en-US" sz="2000" b="1" dirty="0" smtClean="0"/>
              <a:t>n=5 and all four hyper-parameters taking the default value 10^(-6))</a:t>
            </a:r>
            <a:endParaRPr lang="en-US" sz="2000" dirty="0"/>
          </a:p>
        </p:txBody>
      </p:sp>
      <p:sp>
        <p:nvSpPr>
          <p:cNvPr id="11" name="TextBox 10"/>
          <p:cNvSpPr txBox="1"/>
          <p:nvPr/>
        </p:nvSpPr>
        <p:spPr>
          <a:xfrm>
            <a:off x="1115616" y="1340768"/>
            <a:ext cx="72008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Bayesian ridge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n=5 and </a:t>
            </a:r>
            <a:r>
              <a:rPr lang="en-US" sz="1600" dirty="0" smtClean="0"/>
              <a:t>all hyper-</a:t>
            </a:r>
            <a:r>
              <a:rPr lang="en-US" sz="1600" dirty="0" err="1" smtClean="0"/>
              <a:t>paramers</a:t>
            </a:r>
            <a:r>
              <a:rPr lang="en-US" sz="1600" dirty="0" smtClean="0"/>
              <a:t>=10^(-6))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altLang="zh-CN" sz="1600" b="1" dirty="0" smtClean="0"/>
              <a:t>outperformed</a:t>
            </a:r>
            <a:r>
              <a:rPr lang="en-US" sz="1600" b="1" dirty="0" smtClean="0"/>
              <a:t> </a:t>
            </a:r>
            <a:r>
              <a:rPr lang="en-US" sz="1600" b="1" dirty="0"/>
              <a:t>Bayesian r</a:t>
            </a:r>
            <a:r>
              <a:rPr lang="en-US" sz="1600" b="1" dirty="0" smtClean="0"/>
              <a:t>idge regression </a:t>
            </a:r>
            <a:r>
              <a:rPr lang="en-US" sz="1600" b="1" dirty="0" err="1" smtClean="0"/>
              <a:t>model_old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n=5</a:t>
            </a:r>
            <a:r>
              <a:rPr lang="en-US" sz="1600" dirty="0"/>
              <a:t> and all hyper-</a:t>
            </a:r>
            <a:r>
              <a:rPr lang="en-US" sz="1600" dirty="0" err="1"/>
              <a:t>paramers</a:t>
            </a:r>
            <a:r>
              <a:rPr lang="en-US" sz="1600" dirty="0"/>
              <a:t>=10^(-6)</a:t>
            </a:r>
            <a:r>
              <a:rPr lang="en-US" sz="1600" dirty="0" smtClean="0"/>
              <a:t>)</a:t>
            </a:r>
            <a:r>
              <a:rPr lang="en-US" sz="1600" b="1" dirty="0" smtClean="0"/>
              <a:t>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636912"/>
            <a:ext cx="3240360" cy="3850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9" y="2636913"/>
            <a:ext cx="3384376" cy="2755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21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84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</a:t>
            </a:r>
            <a:r>
              <a:rPr lang="en-US" sz="2400" b="1" dirty="0" smtClean="0"/>
              <a:t>d) </a:t>
            </a:r>
            <a:r>
              <a:rPr lang="en-US" sz="2400" b="1" dirty="0"/>
              <a:t>Fitting </a:t>
            </a:r>
            <a:r>
              <a:rPr lang="en-US" sz="2400" b="1" dirty="0" smtClean="0"/>
              <a:t>One </a:t>
            </a:r>
            <a:r>
              <a:rPr lang="en-US" sz="2400" b="1" dirty="0"/>
              <a:t>Bayesian Ridge </a:t>
            </a:r>
            <a:r>
              <a:rPr lang="en-US" sz="2400" b="1" dirty="0" smtClean="0"/>
              <a:t>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</a:t>
            </a:r>
            <a:r>
              <a:rPr lang="en-US" sz="2400" b="1" dirty="0"/>
              <a:t>through Standardization</a:t>
            </a:r>
            <a:br>
              <a:rPr lang="en-US" sz="2400" b="1" dirty="0"/>
            </a:br>
            <a:r>
              <a:rPr lang="en-US" sz="2400" b="1" dirty="0" smtClean="0"/>
              <a:t>Summary</a:t>
            </a:r>
            <a:endParaRPr lang="en-US" sz="2400" dirty="0"/>
          </a:p>
        </p:txBody>
      </p:sp>
      <p:pic>
        <p:nvPicPr>
          <p:cNvPr id="15369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2" y="2679998"/>
            <a:ext cx="8911564" cy="362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755576" y="1340768"/>
            <a:ext cx="792088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Bayesian ridge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n=5 and </a:t>
            </a:r>
            <a:r>
              <a:rPr lang="en-US" sz="1600" dirty="0" smtClean="0"/>
              <a:t>all hyper-</a:t>
            </a:r>
            <a:r>
              <a:rPr lang="en-US" sz="1600" dirty="0" err="1" smtClean="0"/>
              <a:t>paramers</a:t>
            </a:r>
            <a:r>
              <a:rPr lang="en-US" sz="1600" dirty="0" smtClean="0"/>
              <a:t>=10^(-6))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sz="1600" b="1" dirty="0" smtClean="0"/>
              <a:t>under</a:t>
            </a:r>
            <a:r>
              <a:rPr lang="en-US" altLang="zh-CN" sz="1600" b="1" dirty="0" smtClean="0"/>
              <a:t>performed</a:t>
            </a:r>
            <a:r>
              <a:rPr lang="en-US" sz="1600" b="1" dirty="0" smtClean="0"/>
              <a:t> ridge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/>
              <a:t>(with </a:t>
            </a:r>
            <a:r>
              <a:rPr lang="en-US" sz="1600" dirty="0" smtClean="0"/>
              <a:t>n=5</a:t>
            </a:r>
            <a:r>
              <a:rPr lang="en-US" sz="1600" dirty="0"/>
              <a:t> and </a:t>
            </a:r>
            <a:r>
              <a:rPr lang="en-US" sz="1600" dirty="0" err="1" smtClean="0"/>
              <a:t>apha</a:t>
            </a:r>
            <a:r>
              <a:rPr lang="en-US" sz="1600" dirty="0" smtClean="0"/>
              <a:t>=1), but </a:t>
            </a:r>
            <a:r>
              <a:rPr lang="en-US" sz="1600" b="1" dirty="0" smtClean="0"/>
              <a:t>outperformed linear regression model </a:t>
            </a:r>
            <a:r>
              <a:rPr lang="en-US" sz="1600" dirty="0" smtClean="0"/>
              <a:t>and </a:t>
            </a:r>
            <a:r>
              <a:rPr lang="en-US" sz="1600" b="1" dirty="0" err="1" smtClean="0"/>
              <a:t>PastAsPresent</a:t>
            </a:r>
            <a:r>
              <a:rPr lang="en-US" sz="1600" b="1" dirty="0" smtClean="0"/>
              <a:t> model </a:t>
            </a:r>
            <a:r>
              <a:rPr lang="en-US" sz="1600" dirty="0" smtClean="0"/>
              <a:t>in terms of</a:t>
            </a:r>
            <a:r>
              <a:rPr lang="en-US" sz="1600" b="1" dirty="0" smtClean="0"/>
              <a:t>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06852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85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e</a:t>
            </a:r>
            <a:r>
              <a:rPr lang="en-US" sz="2400" b="1" dirty="0" smtClean="0"/>
              <a:t>) </a:t>
            </a:r>
            <a:r>
              <a:rPr lang="en-US" sz="2400" b="1" dirty="0"/>
              <a:t>Fitting </a:t>
            </a:r>
            <a:r>
              <a:rPr lang="en-US" sz="2400" b="1" dirty="0" smtClean="0"/>
              <a:t>One Kernel Ridge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</a:t>
            </a:r>
            <a:r>
              <a:rPr lang="en-US" sz="2400" b="1" dirty="0"/>
              <a:t>through Standardization</a:t>
            </a:r>
            <a:br>
              <a:rPr lang="en-US" sz="2400" b="1" dirty="0"/>
            </a:br>
            <a:r>
              <a:rPr lang="en-US" sz="2400" b="1" dirty="0"/>
              <a:t>(using </a:t>
            </a:r>
            <a:r>
              <a:rPr lang="en-US" sz="2400" b="1" dirty="0" smtClean="0"/>
              <a:t>n=5</a:t>
            </a:r>
            <a:r>
              <a:rPr lang="en-US" sz="2400" b="1" dirty="0" smtClean="0"/>
              <a:t>, </a:t>
            </a:r>
            <a:r>
              <a:rPr lang="en-US" sz="2400" b="1" dirty="0" smtClean="0"/>
              <a:t>linear kernel)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139952" y="4509120"/>
            <a:ext cx="4536504" cy="1765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4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400" b="1" dirty="0" smtClean="0"/>
              <a:t>Kernel ridge regression </a:t>
            </a:r>
            <a:r>
              <a:rPr lang="en-US" sz="1400" b="1" dirty="0" err="1" smtClean="0"/>
              <a:t>model_new</a:t>
            </a:r>
            <a:r>
              <a:rPr lang="en-US" sz="1400" b="1" dirty="0" smtClean="0"/>
              <a:t> </a:t>
            </a:r>
            <a:r>
              <a:rPr lang="en-US" sz="1400" dirty="0" smtClean="0"/>
              <a:t>(linear Kernel with </a:t>
            </a:r>
            <a:r>
              <a:rPr lang="en-US" sz="1400" dirty="0"/>
              <a:t>n=5 and the </a:t>
            </a:r>
            <a:r>
              <a:rPr lang="en-US" sz="1400" dirty="0" smtClean="0"/>
              <a:t>alpha hyper-parameter taking the default value 1) </a:t>
            </a:r>
            <a:r>
              <a:rPr lang="en-US" sz="1400" b="1" dirty="0" smtClean="0"/>
              <a:t>slightly</a:t>
            </a:r>
            <a:r>
              <a:rPr lang="en-US" sz="1400" dirty="0" smtClean="0"/>
              <a:t> </a:t>
            </a:r>
            <a:r>
              <a:rPr lang="en-US" altLang="zh-CN" sz="1400" b="1" dirty="0" smtClean="0"/>
              <a:t>outperformed</a:t>
            </a:r>
            <a:r>
              <a:rPr lang="en-US" sz="1400" b="1" dirty="0" smtClean="0"/>
              <a:t> the comparative Kernel ridge regression </a:t>
            </a:r>
            <a:r>
              <a:rPr lang="en-US" sz="1400" b="1" dirty="0" err="1" smtClean="0"/>
              <a:t>model_old</a:t>
            </a:r>
            <a:r>
              <a:rPr lang="en-US" sz="1400" b="1" dirty="0" smtClean="0"/>
              <a:t> (</a:t>
            </a:r>
            <a:r>
              <a:rPr lang="en-US" sz="1400" dirty="0" smtClean="0"/>
              <a:t>linear kernel, n=5, alpha=1) in terms of </a:t>
            </a:r>
            <a:r>
              <a:rPr lang="en-US" sz="1400" b="1" u="sng" dirty="0" smtClean="0"/>
              <a:t>sum of MSE</a:t>
            </a:r>
            <a:r>
              <a:rPr lang="en-US" sz="1400" b="1" dirty="0" smtClean="0"/>
              <a:t> </a:t>
            </a:r>
            <a:r>
              <a:rPr lang="en-US" sz="1400" dirty="0" smtClean="0"/>
              <a:t>and </a:t>
            </a:r>
            <a:r>
              <a:rPr lang="en-US" sz="1400" b="1" u="sng" dirty="0"/>
              <a:t>sum of </a:t>
            </a:r>
            <a:r>
              <a:rPr lang="en-US" sz="1400" b="1" u="sng" dirty="0" smtClean="0"/>
              <a:t>QL</a:t>
            </a:r>
            <a:endParaRPr lang="en-US" sz="1400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52980"/>
            <a:ext cx="8208912" cy="3638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21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7"/>
            <a:ext cx="8352928" cy="4088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86</a:t>
            </a:fld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e</a:t>
            </a:r>
            <a:r>
              <a:rPr lang="en-US" sz="2400" b="1" dirty="0" smtClean="0"/>
              <a:t>) </a:t>
            </a:r>
            <a:r>
              <a:rPr lang="en-US" sz="2400" b="1" dirty="0"/>
              <a:t>Fitting </a:t>
            </a:r>
            <a:r>
              <a:rPr lang="en-US" sz="2400" b="1" dirty="0" smtClean="0"/>
              <a:t>One Kernel Ridge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</a:t>
            </a:r>
            <a:r>
              <a:rPr lang="en-US" sz="2400" b="1" dirty="0"/>
              <a:t>through Standardization</a:t>
            </a:r>
            <a:br>
              <a:rPr lang="en-US" sz="2400" b="1" dirty="0"/>
            </a:br>
            <a:r>
              <a:rPr lang="en-US" sz="2400" b="1" dirty="0"/>
              <a:t>(using </a:t>
            </a:r>
            <a:r>
              <a:rPr lang="en-US" sz="2400" b="1" dirty="0" smtClean="0"/>
              <a:t>n=5, polynomial kernel)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491880" y="4635452"/>
            <a:ext cx="52565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Kernel ridge regression </a:t>
            </a:r>
            <a:r>
              <a:rPr lang="en-US" sz="1600" b="1" dirty="0" err="1" smtClean="0"/>
              <a:t>model_new</a:t>
            </a:r>
            <a:r>
              <a:rPr lang="en-US" sz="1600" b="1" dirty="0" smtClean="0"/>
              <a:t> </a:t>
            </a:r>
            <a:r>
              <a:rPr lang="en-US" sz="1600" dirty="0" smtClean="0"/>
              <a:t>(polynomial Kernel with </a:t>
            </a:r>
            <a:r>
              <a:rPr lang="en-US" sz="1600" dirty="0"/>
              <a:t>n=5 and the other </a:t>
            </a:r>
            <a:r>
              <a:rPr lang="en-US" sz="1600" dirty="0" smtClean="0"/>
              <a:t>hyper-parameters </a:t>
            </a:r>
            <a:r>
              <a:rPr lang="en-US" sz="1600" dirty="0"/>
              <a:t>taking default value: alpha=1, coef0=1 &amp; </a:t>
            </a:r>
            <a:r>
              <a:rPr lang="en-US" sz="1600" dirty="0" smtClean="0"/>
              <a:t>degree=3) </a:t>
            </a:r>
            <a:r>
              <a:rPr lang="en-US" sz="1600" b="1" dirty="0" smtClean="0"/>
              <a:t>slightly</a:t>
            </a:r>
            <a:r>
              <a:rPr lang="en-US" sz="1600" dirty="0" smtClean="0"/>
              <a:t> </a:t>
            </a:r>
            <a:r>
              <a:rPr lang="en-US" altLang="zh-CN" sz="1600" b="1" dirty="0" smtClean="0"/>
              <a:t>outperformed</a:t>
            </a:r>
            <a:r>
              <a:rPr lang="en-US" sz="1600" b="1" dirty="0" smtClean="0"/>
              <a:t> the comparative Kernel ridge regression </a:t>
            </a:r>
            <a:r>
              <a:rPr lang="en-US" sz="1600" b="1" dirty="0" err="1" smtClean="0"/>
              <a:t>model_old</a:t>
            </a:r>
            <a:r>
              <a:rPr lang="en-US" sz="1600" b="1" dirty="0" smtClean="0"/>
              <a:t> </a:t>
            </a:r>
            <a:r>
              <a:rPr lang="en-US" sz="1600" dirty="0" smtClean="0"/>
              <a:t>with </a:t>
            </a:r>
            <a:r>
              <a:rPr lang="en-US" sz="1600" dirty="0"/>
              <a:t>polynomial </a:t>
            </a:r>
            <a:r>
              <a:rPr lang="en-US" sz="1600" dirty="0" smtClean="0"/>
              <a:t>kernel in terms of </a:t>
            </a:r>
            <a:r>
              <a:rPr lang="en-US" sz="1600" b="1" u="sng" dirty="0" smtClean="0"/>
              <a:t>sum of MSE</a:t>
            </a:r>
            <a:r>
              <a:rPr lang="en-US" sz="1600" b="1" dirty="0" smtClean="0"/>
              <a:t> </a:t>
            </a:r>
            <a:r>
              <a:rPr lang="en-US" sz="1600" dirty="0" smtClean="0"/>
              <a:t>and </a:t>
            </a:r>
            <a:r>
              <a:rPr lang="en-US" sz="1600" b="1" u="sng" dirty="0"/>
              <a:t>sum of </a:t>
            </a:r>
            <a:r>
              <a:rPr lang="en-US" sz="1600" b="1" u="sng" dirty="0" smtClean="0"/>
              <a:t>QL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457913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87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80920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2400" b="1" dirty="0"/>
              <a:t>(new </a:t>
            </a:r>
            <a:r>
              <a:rPr lang="en-US" sz="2400" b="1" dirty="0" smtClean="0"/>
              <a:t>e) </a:t>
            </a:r>
            <a:r>
              <a:rPr lang="en-US" sz="2400" b="1" dirty="0"/>
              <a:t>Fitting </a:t>
            </a:r>
            <a:r>
              <a:rPr lang="en-US" sz="2400" b="1" dirty="0" smtClean="0"/>
              <a:t>One </a:t>
            </a:r>
            <a:r>
              <a:rPr lang="en-US" sz="2400" b="1" dirty="0"/>
              <a:t>Kernel </a:t>
            </a:r>
            <a:r>
              <a:rPr lang="en-US" sz="2400" b="1" dirty="0" smtClean="0"/>
              <a:t>Ridge Regression Model </a:t>
            </a:r>
            <a:br>
              <a:rPr lang="en-US" sz="2400" b="1" dirty="0" smtClean="0"/>
            </a:br>
            <a:r>
              <a:rPr lang="en-US" sz="2400" b="1" dirty="0" smtClean="0"/>
              <a:t>for All Currency Pairs </a:t>
            </a:r>
            <a:r>
              <a:rPr lang="en-US" sz="2400" b="1" dirty="0"/>
              <a:t>through Standardization</a:t>
            </a:r>
            <a:br>
              <a:rPr lang="en-US" sz="2400" b="1" dirty="0"/>
            </a:br>
            <a:r>
              <a:rPr lang="en-US" sz="2400" b="1" dirty="0" smtClean="0"/>
              <a:t>Summary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984456"/>
            <a:ext cx="5264253" cy="246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92" y="1392168"/>
            <a:ext cx="5319280" cy="2468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40152" y="1392168"/>
            <a:ext cx="2808312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sz="1400" b="1" u="sng" dirty="0" smtClean="0"/>
              <a:t>Observation:</a:t>
            </a:r>
          </a:p>
          <a:p>
            <a:pPr marL="285750" indent="-285750">
              <a:lnSpc>
                <a:spcPts val="21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1" dirty="0" smtClean="0"/>
              <a:t>Linear Kernel </a:t>
            </a:r>
            <a:r>
              <a:rPr lang="en-US" sz="1400" b="1" dirty="0"/>
              <a:t>ridge regression </a:t>
            </a:r>
            <a:r>
              <a:rPr lang="en-US" sz="1400" b="1" dirty="0" smtClean="0"/>
              <a:t>model </a:t>
            </a:r>
            <a:r>
              <a:rPr lang="en-US" sz="1400" dirty="0" smtClean="0"/>
              <a:t>slightly </a:t>
            </a:r>
            <a:r>
              <a:rPr lang="en-US" altLang="zh-CN" sz="1400" b="1" dirty="0"/>
              <a:t>outperformed</a:t>
            </a:r>
            <a:r>
              <a:rPr lang="en-US" sz="1400" b="1" dirty="0"/>
              <a:t> </a:t>
            </a:r>
            <a:r>
              <a:rPr lang="en-US" sz="1400" dirty="0"/>
              <a:t>the</a:t>
            </a:r>
            <a:r>
              <a:rPr lang="en-US" sz="1400" b="1" dirty="0"/>
              <a:t> </a:t>
            </a:r>
            <a:r>
              <a:rPr lang="en-US" sz="1400" b="1" dirty="0" smtClean="0"/>
              <a:t>polynomial Kernel </a:t>
            </a:r>
            <a:r>
              <a:rPr lang="en-US" sz="1400" b="1" dirty="0"/>
              <a:t>ridge regression </a:t>
            </a:r>
            <a:r>
              <a:rPr lang="en-US" sz="1400" b="1" dirty="0" smtClean="0"/>
              <a:t>model </a:t>
            </a:r>
            <a:r>
              <a:rPr lang="en-US" sz="1400" dirty="0" smtClean="0"/>
              <a:t>in </a:t>
            </a:r>
            <a:r>
              <a:rPr lang="en-US" sz="1400" dirty="0"/>
              <a:t>terms of </a:t>
            </a:r>
            <a:r>
              <a:rPr lang="en-US" sz="1400" b="1" u="sng" dirty="0"/>
              <a:t>sum of MSE</a:t>
            </a:r>
            <a:r>
              <a:rPr lang="en-US" sz="1400" b="1" dirty="0"/>
              <a:t> </a:t>
            </a:r>
            <a:r>
              <a:rPr lang="en-US" sz="1400" dirty="0"/>
              <a:t>and </a:t>
            </a:r>
            <a:r>
              <a:rPr lang="en-US" sz="1400" b="1" u="sng" dirty="0"/>
              <a:t>sum of </a:t>
            </a:r>
            <a:r>
              <a:rPr lang="en-US" sz="1400" b="1" u="sng" dirty="0" smtClean="0"/>
              <a:t>QL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endParaRPr lang="en-US" sz="1400" b="1" u="sng" dirty="0" smtClean="0"/>
          </a:p>
          <a:p>
            <a:pPr marL="285750" indent="-285750">
              <a:lnSpc>
                <a:spcPts val="21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400" b="1" dirty="0" smtClean="0"/>
              <a:t>Kernel </a:t>
            </a:r>
            <a:r>
              <a:rPr lang="en-US" sz="1400" b="1" dirty="0"/>
              <a:t>ridge regression </a:t>
            </a:r>
            <a:r>
              <a:rPr lang="en-US" sz="1400" b="1" dirty="0" err="1"/>
              <a:t>model_new</a:t>
            </a:r>
            <a:r>
              <a:rPr lang="en-US" sz="1400" b="1" dirty="0"/>
              <a:t> </a:t>
            </a:r>
            <a:r>
              <a:rPr lang="en-US" sz="1400" dirty="0"/>
              <a:t>(linear Kernel with n=5 and </a:t>
            </a:r>
            <a:r>
              <a:rPr lang="en-US" sz="1400" dirty="0" smtClean="0"/>
              <a:t>alpha=1) </a:t>
            </a:r>
            <a:r>
              <a:rPr lang="en-US" sz="1400" b="1" dirty="0"/>
              <a:t>slightly</a:t>
            </a:r>
            <a:r>
              <a:rPr lang="en-US" sz="1400" dirty="0"/>
              <a:t> </a:t>
            </a:r>
            <a:r>
              <a:rPr lang="en-US" altLang="zh-CN" sz="1400" b="1" dirty="0"/>
              <a:t>outperformed</a:t>
            </a:r>
            <a:r>
              <a:rPr lang="en-US" sz="1400" b="1" dirty="0"/>
              <a:t> the comparative Kernel ridge regression </a:t>
            </a:r>
            <a:r>
              <a:rPr lang="en-US" sz="1400" b="1" dirty="0" err="1"/>
              <a:t>model_old</a:t>
            </a:r>
            <a:r>
              <a:rPr lang="en-US" sz="1400" b="1" dirty="0"/>
              <a:t> </a:t>
            </a:r>
            <a:r>
              <a:rPr lang="en-US" sz="1400" dirty="0"/>
              <a:t>(linear Kernel with n=5 and alpha=1) </a:t>
            </a:r>
            <a:r>
              <a:rPr lang="en-US" sz="1400" dirty="0" smtClean="0"/>
              <a:t>in </a:t>
            </a:r>
            <a:r>
              <a:rPr lang="en-US" sz="1400" dirty="0"/>
              <a:t>terms of </a:t>
            </a:r>
            <a:r>
              <a:rPr lang="en-US" sz="1400" b="1" u="sng" dirty="0"/>
              <a:t>sum of MSE</a:t>
            </a:r>
            <a:r>
              <a:rPr lang="en-US" sz="1400" b="1" dirty="0"/>
              <a:t> </a:t>
            </a:r>
            <a:r>
              <a:rPr lang="en-US" sz="1400" dirty="0"/>
              <a:t>and </a:t>
            </a:r>
            <a:r>
              <a:rPr lang="en-US" sz="1400" b="1" u="sng" dirty="0"/>
              <a:t>sum of QL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93476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88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28" y="260648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sz="2400" b="1" dirty="0" smtClean="0"/>
              <a:t>Summary of All Models</a:t>
            </a:r>
            <a:br>
              <a:rPr lang="en-US" sz="2400" b="1" dirty="0" smtClean="0"/>
            </a:br>
            <a:r>
              <a:rPr lang="en-US" sz="2400" b="1" dirty="0" smtClean="0"/>
              <a:t>(including two benchmark models &amp; three research models)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1124744"/>
            <a:ext cx="8352928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 marL="285750" indent="-285750">
              <a:lnSpc>
                <a:spcPts val="21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b="1" dirty="0" smtClean="0"/>
              <a:t>Ridge Regression Model </a:t>
            </a:r>
            <a:r>
              <a:rPr lang="en-US" sz="1600" dirty="0" smtClean="0"/>
              <a:t>(n=5, alpha=1) seems to be the </a:t>
            </a:r>
            <a:r>
              <a:rPr lang="en-US" sz="1600" b="1" dirty="0" smtClean="0"/>
              <a:t>best </a:t>
            </a:r>
            <a:r>
              <a:rPr lang="en-US" sz="1600" dirty="0" smtClean="0"/>
              <a:t>model if we use the </a:t>
            </a:r>
            <a:r>
              <a:rPr lang="en-US" sz="1600" b="1" dirty="0" smtClean="0"/>
              <a:t>new method</a:t>
            </a:r>
          </a:p>
          <a:p>
            <a:pPr marL="285750" indent="-285750">
              <a:lnSpc>
                <a:spcPts val="2100"/>
              </a:lnSpc>
              <a:spcAft>
                <a:spcPts val="600"/>
              </a:spcAft>
              <a:buFont typeface="Arial" pitchFamily="34" charset="0"/>
              <a:buChar char="•"/>
            </a:pPr>
            <a:r>
              <a:rPr lang="en-US" sz="1600" b="1" dirty="0" smtClean="0"/>
              <a:t>Kernel Ridge Regression Model </a:t>
            </a:r>
            <a:r>
              <a:rPr lang="en-US" sz="1600" dirty="0" smtClean="0"/>
              <a:t>(n=5, linear kernel, alpha=1)</a:t>
            </a:r>
            <a:r>
              <a:rPr lang="en-US" sz="1600" dirty="0"/>
              <a:t> seems to be the </a:t>
            </a:r>
            <a:r>
              <a:rPr lang="en-US" sz="1600" b="1" dirty="0"/>
              <a:t>best </a:t>
            </a:r>
            <a:r>
              <a:rPr lang="en-US" sz="1600" dirty="0"/>
              <a:t>model if we use the </a:t>
            </a:r>
            <a:r>
              <a:rPr lang="en-US" sz="1600" b="1" dirty="0" smtClean="0"/>
              <a:t>old method</a:t>
            </a:r>
            <a:endParaRPr lang="en-US" sz="1600" b="1" dirty="0"/>
          </a:p>
          <a:p>
            <a:pPr>
              <a:lnSpc>
                <a:spcPts val="2100"/>
              </a:lnSpc>
              <a:spcAft>
                <a:spcPts val="600"/>
              </a:spcAft>
            </a:pPr>
            <a:endParaRPr lang="en-US" sz="1600" dirty="0"/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75696"/>
            <a:ext cx="8409229" cy="3977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0979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89</a:t>
            </a:fld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435280" cy="850106"/>
          </a:xfrm>
        </p:spPr>
        <p:txBody>
          <a:bodyPr>
            <a:noAutofit/>
          </a:bodyPr>
          <a:lstStyle/>
          <a:p>
            <a:pPr>
              <a:lnSpc>
                <a:spcPts val="3000"/>
              </a:lnSpc>
            </a:pPr>
            <a:r>
              <a:rPr lang="en-US" sz="2400" b="1" dirty="0" smtClean="0"/>
              <a:t>Summary of All Models </a:t>
            </a:r>
            <a:br>
              <a:rPr lang="en-US" sz="2400" b="1" dirty="0" smtClean="0"/>
            </a:br>
            <a:r>
              <a:rPr lang="en-US" sz="2400" b="1" dirty="0" smtClean="0"/>
              <a:t>(including two benchmark models &amp; three research models)</a:t>
            </a:r>
            <a:endParaRPr 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581966" y="980728"/>
            <a:ext cx="572496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1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sz="1600" b="1" u="sng" dirty="0" smtClean="0"/>
              <a:t>Observation:</a:t>
            </a:r>
          </a:p>
          <a:p>
            <a:pPr>
              <a:lnSpc>
                <a:spcPts val="2100"/>
              </a:lnSpc>
              <a:spcAft>
                <a:spcPts val="600"/>
              </a:spcAft>
            </a:pPr>
            <a:r>
              <a:rPr lang="en-US" sz="1600" b="1" dirty="0" smtClean="0"/>
              <a:t>The</a:t>
            </a:r>
            <a:r>
              <a:rPr lang="en-US" sz="1600" dirty="0" smtClean="0"/>
              <a:t> </a:t>
            </a:r>
            <a:r>
              <a:rPr lang="en-US" sz="1600" b="1" dirty="0" smtClean="0"/>
              <a:t>new </a:t>
            </a:r>
            <a:r>
              <a:rPr lang="en-US" sz="1600" b="1" dirty="0"/>
              <a:t>method </a:t>
            </a:r>
            <a:r>
              <a:rPr lang="en-US" sz="1600" dirty="0"/>
              <a:t>where </a:t>
            </a:r>
            <a:r>
              <a:rPr lang="en-US" sz="1600" dirty="0" smtClean="0"/>
              <a:t>one single model is fitted for all currency pairs </a:t>
            </a:r>
            <a:r>
              <a:rPr lang="en-US" sz="1600" dirty="0"/>
              <a:t>through </a:t>
            </a:r>
            <a:r>
              <a:rPr lang="en-US" sz="1600" dirty="0" smtClean="0"/>
              <a:t>standardization generally </a:t>
            </a:r>
            <a:r>
              <a:rPr lang="en-US" sz="1600" b="1" dirty="0" smtClean="0"/>
              <a:t>outperformed the old method </a:t>
            </a:r>
            <a:r>
              <a:rPr lang="en-US" sz="1600" dirty="0" smtClean="0"/>
              <a:t>where one model is fitted for each currency pair</a:t>
            </a:r>
            <a:endParaRPr lang="en-US" sz="1600" dirty="0"/>
          </a:p>
        </p:txBody>
      </p:sp>
      <p:pic>
        <p:nvPicPr>
          <p:cNvPr id="1331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088" y="2303433"/>
            <a:ext cx="6480720" cy="4089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628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</a:t>
            </a:fld>
            <a:endParaRPr lang="zh-CN" altLang="en-US"/>
          </a:p>
        </p:txBody>
      </p:sp>
      <p:graphicFrame>
        <p:nvGraphicFramePr>
          <p:cNvPr id="5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4266689"/>
              </p:ext>
            </p:extLst>
          </p:nvPr>
        </p:nvGraphicFramePr>
        <p:xfrm>
          <a:off x="467544" y="3709939"/>
          <a:ext cx="3937624" cy="259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图表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6417778"/>
              </p:ext>
            </p:extLst>
          </p:nvPr>
        </p:nvGraphicFramePr>
        <p:xfrm>
          <a:off x="4716016" y="3709939"/>
          <a:ext cx="3937624" cy="25993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469656" y="44624"/>
            <a:ext cx="8278808" cy="1224136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sz="3000" b="1" dirty="0"/>
              <a:t>Daily </a:t>
            </a:r>
            <a:r>
              <a:rPr lang="en-US" sz="3000" b="1" dirty="0" smtClean="0"/>
              <a:t>Volatility vs. Daily log Volatility</a:t>
            </a:r>
            <a:endParaRPr lang="en-US" sz="3000" dirty="0"/>
          </a:p>
        </p:txBody>
      </p:sp>
      <p:sp>
        <p:nvSpPr>
          <p:cNvPr id="11" name="矩形 10"/>
          <p:cNvSpPr/>
          <p:nvPr/>
        </p:nvSpPr>
        <p:spPr>
          <a:xfrm>
            <a:off x="611560" y="1196752"/>
            <a:ext cx="7920880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Similar patterns across 7 currency pairs: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Daily volatility: log-normally distributed (approx.)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/>
              <a:t>Daily </a:t>
            </a:r>
            <a:r>
              <a:rPr lang="en-US" sz="2000" dirty="0" smtClean="0"/>
              <a:t>log volatility</a:t>
            </a:r>
            <a:r>
              <a:rPr lang="en-US" sz="2000" dirty="0"/>
              <a:t>: </a:t>
            </a:r>
            <a:r>
              <a:rPr lang="en-US" sz="2000" dirty="0" smtClean="0"/>
              <a:t>normally </a:t>
            </a:r>
            <a:r>
              <a:rPr lang="en-US" sz="2000" dirty="0"/>
              <a:t>distributed (approx.)</a:t>
            </a:r>
          </a:p>
          <a:p>
            <a:pPr marL="285750" lvl="0" indent="-285750">
              <a:spcBef>
                <a:spcPts val="1800"/>
              </a:spcBef>
              <a:buFont typeface="Arial" pitchFamily="34" charset="0"/>
              <a:buChar char="•"/>
            </a:pPr>
            <a:r>
              <a:rPr lang="en-US" sz="2000" dirty="0" smtClean="0"/>
              <a:t>We used log volatility to fit all the models studied</a:t>
            </a:r>
          </a:p>
          <a:p>
            <a:pPr marL="742950" lvl="1" indent="-285750">
              <a:spcBef>
                <a:spcPts val="600"/>
              </a:spcBef>
              <a:buFont typeface="Arial" pitchFamily="34" charset="0"/>
              <a:buChar char="•"/>
            </a:pPr>
            <a:r>
              <a:rPr lang="en-US" sz="2000" dirty="0" smtClean="0"/>
              <a:t>Also to avoid predicting negative volatility in the models studied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8291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Lists of Reference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/>
              <a:t>Documentation on http://scikit-learn.org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400" dirty="0" smtClean="0"/>
              <a:t>“</a:t>
            </a:r>
            <a:r>
              <a:rPr lang="en-US" sz="2400" dirty="0"/>
              <a:t>Machine Learning: A Probabilistic Perspective” Murphy, K. P</a:t>
            </a:r>
            <a:r>
              <a:rPr lang="en-US" sz="2400" dirty="0" smtClean="0"/>
              <a:t>., </a:t>
            </a:r>
            <a:r>
              <a:rPr lang="en-US" sz="2400" dirty="0"/>
              <a:t>The MIT Press, </a:t>
            </a:r>
            <a:r>
              <a:rPr lang="en-US" sz="2400" dirty="0" smtClean="0"/>
              <a:t>2012</a:t>
            </a:r>
          </a:p>
          <a:p>
            <a:endParaRPr lang="en-US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622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15308</TotalTime>
  <Words>3977</Words>
  <Application>Microsoft Office PowerPoint</Application>
  <PresentationFormat>全屏显示(4:3)</PresentationFormat>
  <Paragraphs>654</Paragraphs>
  <Slides>90</Slides>
  <Notes>2</Notes>
  <HiddenSlides>5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1" baseType="lpstr">
      <vt:lpstr>Office 主题</vt:lpstr>
      <vt:lpstr>FIN 580 Project Presentation   Comparing Ridge Regression Models  – Ridge Regression,  Bayesian Ridge Regression  and Kernel Ridge Regression</vt:lpstr>
      <vt:lpstr>Agenda</vt:lpstr>
      <vt:lpstr>Data Description &amp; Cleaning</vt:lpstr>
      <vt:lpstr>Features of Data – Daily Volatility</vt:lpstr>
      <vt:lpstr>Features of Data – Daily Volatility &amp; log Volatility</vt:lpstr>
      <vt:lpstr>Features of Data – Daily Volatility &amp; log Volatility: highly correlated</vt:lpstr>
      <vt:lpstr>Features of Data Daily Volatility Time Series of 7 Currency Pairs</vt:lpstr>
      <vt:lpstr>Features of Data Daily log Volatility Time Series of 7 Currency Pairs</vt:lpstr>
      <vt:lpstr>Daily Volatility vs. Daily log Volatility</vt:lpstr>
      <vt:lpstr>Training &amp; Test Samples </vt:lpstr>
      <vt:lpstr>Performance Measurement</vt:lpstr>
      <vt:lpstr>Agenda</vt:lpstr>
      <vt:lpstr>Research Model 1: Ridge Regression Model</vt:lpstr>
      <vt:lpstr>Agenda</vt:lpstr>
      <vt:lpstr>Research Model 2: Bayesian Ridge Regression Model</vt:lpstr>
      <vt:lpstr>Research Model 2: Bayesian Ridge Regression Model</vt:lpstr>
      <vt:lpstr>Research Model 2: Bayesian Ridge Regression Model</vt:lpstr>
      <vt:lpstr>Agenda</vt:lpstr>
      <vt:lpstr>Research Model 3: Kernel Ridge Regression Model</vt:lpstr>
      <vt:lpstr>Research Model 3: Kernel Ridge Regression Model</vt:lpstr>
      <vt:lpstr>Research Model 3: Kernel Ridge Regression Model</vt:lpstr>
      <vt:lpstr>Agenda</vt:lpstr>
      <vt:lpstr>Logic Flow of the Project</vt:lpstr>
      <vt:lpstr>Agenda</vt:lpstr>
      <vt:lpstr>(a) Benchmark Model 1: “Past As Present” Model</vt:lpstr>
      <vt:lpstr>Agenda</vt:lpstr>
      <vt:lpstr>(b) Benchmark Model 2: Linear Regression Model  (with # regressors n optimized)</vt:lpstr>
      <vt:lpstr>(b) Benchmark Model 2: Linear Regression Model  —— Prediction Performance in the Test Sample</vt:lpstr>
      <vt:lpstr>(b) Benchmark Model 2: Linear Regression Model  Stability of Coefficients (of Best Fitted Model) in the Training Sample</vt:lpstr>
      <vt:lpstr>(b) Benchmark Model 2: Linear Regression Model  Stability of Coefficients (of Best Fitted Model) in the Training Sample</vt:lpstr>
      <vt:lpstr>(b) Benchmark Model 2: Linear Regression Model  Stability of Coefficients (of Best Fitted Model) in the Training Sample</vt:lpstr>
      <vt:lpstr>(b) Benchmark Model 2: Linear Regression Model  Stability of Coefficients (of Best Fitted Model) in the Training Sample</vt:lpstr>
      <vt:lpstr>(b) Benchmark Model 2: Linear Regression Model  Stability of Coefficients (of Best Fitted Model) in the Training Sample</vt:lpstr>
      <vt:lpstr>(b) Benchmark Model 2: Linear Regression Model  Stability of Coefficients (of Best Fitted Model) in the Training Sample</vt:lpstr>
      <vt:lpstr>(b) Benchmark Model 2: Linear Regression Model  Stability of Coefficients (of Best Fitted Model) in the Training Sample</vt:lpstr>
      <vt:lpstr>(b) Benchmark Model 2: Linear Regression Model  vs. Benchmark Model 1: “Past As Present” Model</vt:lpstr>
      <vt:lpstr>(b) Benchmark Model 2: Linear Regression Model  What if n = 3 for all currency pairs?</vt:lpstr>
      <vt:lpstr>(b) Benchmark Model 2: Linear Regression Model  What if n = 5 for all currency pairs?</vt:lpstr>
      <vt:lpstr>(b) Benchmark Model 2: Linear Regression Model  Summary (Linear Regression vs. PastAsPresent)</vt:lpstr>
      <vt:lpstr>(b) Benchmark Model 2: Linear Regression Model  Summary  (Linear Regression vs. PastAsPresent)</vt:lpstr>
      <vt:lpstr>(b) Benchmark Model 2: Linear Regression Model  Summary  (Linear Regression vs. PastAsPresent)</vt:lpstr>
      <vt:lpstr>Agenda</vt:lpstr>
      <vt:lpstr>(c) Research Model 1: Ridge Regression Model  </vt:lpstr>
      <vt:lpstr>(c) Research Model 1: Ridge Regression Model optimal lambda for Different Currency Pairs (n* from LR)</vt:lpstr>
      <vt:lpstr>(c) Research Model 1: Ridge Regression Model optimal lambda for Different Currency Pairs (n* from LR)</vt:lpstr>
      <vt:lpstr>(c) Research Model 1: Ridge Regression Model  Stability of Coefficients (of Best Fitted Model) in the Training Sample</vt:lpstr>
      <vt:lpstr>(c) Research Model 1: Ridge Regression Model vs. Benchmark Model 2: Linear Regression Model</vt:lpstr>
      <vt:lpstr>(c) Research Model 1: Ridge Regression Model What if we optimize both n and lambda?</vt:lpstr>
      <vt:lpstr>(c) Research Model 1: Ridge Regression Model What if we use n = 3 for all currency pairs?</vt:lpstr>
      <vt:lpstr>(c) Research Model 1: Ridge Regression Model What if we use n = 3 for all currency pairs?</vt:lpstr>
      <vt:lpstr>(c) Research Model 1: Ridge Regression Model What if we use n = 3 for all currency pairs?</vt:lpstr>
      <vt:lpstr>(c) Research Model 1: Ridge Regression Model What if we use n = 5 for all currency pairs?</vt:lpstr>
      <vt:lpstr>(c) Research Model 1: Ridge Regression Model What if we use n = 5 for all currency pairs?</vt:lpstr>
      <vt:lpstr>(c) Research Model 1: Ridge Regression Model What if we use n = 5 for all currency pairs?</vt:lpstr>
      <vt:lpstr>(c) Research Model 1: Ridge Regression Model What if we use n = 5 for all currency pairs and set lambda = 1 (default)?</vt:lpstr>
      <vt:lpstr>(c) Research Model 1: Ridge Regression Model Summary (Ridge Regression vs. Linear Regression &amp; PastAsPresent)</vt:lpstr>
      <vt:lpstr>(c) Research Model 1: Ridge Regression Model Summary (Ridge Regression vs. Linear Regression &amp; PastAsPresent)</vt:lpstr>
      <vt:lpstr>(c) Research Model 1: Ridge Regression Model Summary (Ridge Regression vs. Linear Regression &amp; PastAsPresent)</vt:lpstr>
      <vt:lpstr>Agenda</vt:lpstr>
      <vt:lpstr>(d) Research Model 2: Bayesian Ridge Regression Model  </vt:lpstr>
      <vt:lpstr>(d) Research Model 2: Bayesian Ridge Regression Model  </vt:lpstr>
      <vt:lpstr>(d) Research Model 2: Bayesian Ridge Regression Model (with n=5 and all 4 hyper-parameters optimized)  vs. Research Model 1: Ridge Regression Model</vt:lpstr>
      <vt:lpstr>(d) Research Model 2: Bayesian Ridge Regression Model (with n=5 and all hyper-parameters taking the same value)  vs. Research Model 1: Ridge Regression Model</vt:lpstr>
      <vt:lpstr>(d) Research Model 2: Bayesian Ridge Regression Model (with n=5 and all hyper-parameters taking the same value) summary vs. two Benchmark Models &amp; Research Model 1</vt:lpstr>
      <vt:lpstr>(d) Research Model 2: Bayesian Ridge Regression Model (with n=5 and all hyper-parameters taking the same value) summary vs. two Benchmark Models &amp; Research Model 1</vt:lpstr>
      <vt:lpstr>(d) Research Model 2: Bayesian Ridge Regression Model (with n=5 and all hyper-parameters taking the same value) summary vs. two Benchmark Models &amp; Research Model 1</vt:lpstr>
      <vt:lpstr>Agenda</vt:lpstr>
      <vt:lpstr>(e) Research Model 3: Kernel Ridge Regression Model</vt:lpstr>
      <vt:lpstr>(e) Research Model 3: Kernel Ridge Regression Model</vt:lpstr>
      <vt:lpstr>Summary of All Models  (including two benchmark models &amp; three research models)</vt:lpstr>
      <vt:lpstr>(e) Research Model 3: Kernel Ridge Regression Model summary vs. two Benchmark Models &amp; Research Model 1 &amp; 2</vt:lpstr>
      <vt:lpstr>(e) Research Model 3: Kernel Ridge Regression Model summary vs. two Benchmark Models &amp; Research Model 1 &amp; 2</vt:lpstr>
      <vt:lpstr>Agenda</vt:lpstr>
      <vt:lpstr>Fitting One Model for All Currency Pairs – Daily Volatility &amp; log Volatility: highly correlated</vt:lpstr>
      <vt:lpstr>(new b) Fitting One Linear Regression Model  for All Currency Pairs through Standardization (using optimal n*)</vt:lpstr>
      <vt:lpstr>(new b) Fitting One Linear Regression Model  for All Currency Pairs through Standardization (using n=3)</vt:lpstr>
      <vt:lpstr>(new b) Fitting One Linear Regression Model  for All Currency Pairs through Standardization (using n=5)</vt:lpstr>
      <vt:lpstr>(new b) Fitting One Linear Regression Model  for All Currency Pairs through Standardization Summary</vt:lpstr>
      <vt:lpstr>(new c) Fitting One Ridge Regression Model  for All Currency Pairs through Standardization (using n=3 with lambda optimized)</vt:lpstr>
      <vt:lpstr>(new c) Fitting One Ridge Regression Model  for All Currency Pairs through Standardization (using n=5 with lambda optimized)</vt:lpstr>
      <vt:lpstr>(new c) Fitting One Ridge Regression Model  for All Currency Pairs through Standardization (using n=5 and lambda=1 (default))</vt:lpstr>
      <vt:lpstr>(new c) Fitting One Ridge Regression Model  for All Currency Pairs through Standardization Summary</vt:lpstr>
      <vt:lpstr>(new d) Fitting One Bayesian Ridge Regression Model  for All Currency Pairs through Standardization (using n=5 and all four hyper-parameters taking the default value 10^(-6))</vt:lpstr>
      <vt:lpstr>(new d) Fitting One Bayesian Ridge Regression Model  for All Currency Pairs through Standardization Summary</vt:lpstr>
      <vt:lpstr>(new e) Fitting One Kernel Ridge Regression Model  for All Currency Pairs through Standardization (using n=5, linear kernel)</vt:lpstr>
      <vt:lpstr>(new e) Fitting One Kernel Ridge Regression Model  for All Currency Pairs through Standardization (using n=5, polynomial kernel)</vt:lpstr>
      <vt:lpstr>(new e) Fitting One Kernel Ridge Regression Model  for All Currency Pairs through Standardization Summary</vt:lpstr>
      <vt:lpstr>Summary of All Models (including two benchmark models &amp; three research models)</vt:lpstr>
      <vt:lpstr>Summary of All Models  (including two benchmark models &amp; three research models)</vt:lpstr>
      <vt:lpstr>Lists of Reference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 580 Project Presentation  Comparing Ridge Regression Models  – Ridge Regression,  Bayesian Ridge Regression and Kernel Ridge Regression</dc:title>
  <dc:creator>Alice Yaojun Yu</dc:creator>
  <cp:lastModifiedBy>Alice</cp:lastModifiedBy>
  <cp:revision>456</cp:revision>
  <dcterms:created xsi:type="dcterms:W3CDTF">2017-04-21T03:38:03Z</dcterms:created>
  <dcterms:modified xsi:type="dcterms:W3CDTF">2017-05-03T19:23:20Z</dcterms:modified>
</cp:coreProperties>
</file>